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62" r:id="rId2"/>
    <p:sldId id="263" r:id="rId3"/>
    <p:sldId id="266" r:id="rId4"/>
    <p:sldId id="267" r:id="rId5"/>
    <p:sldId id="268" r:id="rId6"/>
    <p:sldId id="270" r:id="rId7"/>
    <p:sldId id="271" r:id="rId8"/>
    <p:sldId id="275" r:id="rId9"/>
    <p:sldId id="273" r:id="rId10"/>
    <p:sldId id="276" r:id="rId11"/>
    <p:sldId id="277" r:id="rId12"/>
    <p:sldId id="278" r:id="rId13"/>
    <p:sldId id="279" r:id="rId14"/>
    <p:sldId id="280" r:id="rId15"/>
    <p:sldId id="283" r:id="rId16"/>
    <p:sldId id="284" r:id="rId17"/>
    <p:sldId id="287" r:id="rId18"/>
  </p:sldIdLst>
  <p:sldSz cx="9144000" cy="5143500" type="screen16x9"/>
  <p:notesSz cx="6858000" cy="9144000"/>
  <p:embeddedFontLst>
    <p:embeddedFont>
      <p:font typeface="Amatic SC" panose="00000500000000000000" pitchFamily="2" charset="-79"/>
      <p:regular r:id="rId20"/>
      <p:bold r:id="rId21"/>
    </p:embeddedFont>
    <p:embeddedFont>
      <p:font typeface="Annie Use Your Telescope" panose="020B0604020202020204" charset="0"/>
      <p:regular r:id="rId22"/>
    </p:embeddedFont>
    <p:embeddedFont>
      <p:font typeface="Comfortaa" panose="020B0604020202020204" charset="0"/>
      <p:regular r:id="rId23"/>
      <p:bold r:id="rId24"/>
    </p:embeddedFont>
    <p:embeddedFont>
      <p:font typeface="Lato" panose="020F0502020204030203" pitchFamily="34" charset="0"/>
      <p:regular r:id="rId25"/>
      <p:bold r:id="rId26"/>
      <p:italic r:id="rId27"/>
      <p:boldItalic r:id="rId28"/>
    </p:embeddedFont>
    <p:embeddedFont>
      <p:font typeface="Londrina Sketch" panose="020B0604020202020204" charset="0"/>
      <p:regular r:id="rId29"/>
    </p:embeddedFont>
    <p:embeddedFont>
      <p:font typeface="Roboto" panose="02000000000000000000" pitchFamily="2" charset="0"/>
      <p:regular r:id="rId30"/>
      <p:bold r:id="rId31"/>
      <p:italic r:id="rId32"/>
      <p:boldItalic r:id="rId33"/>
    </p:embeddedFont>
    <p:embeddedFont>
      <p:font typeface="Roboto Slab" pitchFamily="2"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omi Hoffman"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837708-4B5B-4B37-BE26-A6689A337960}">
  <a:tblStyle styleId="{1E837708-4B5B-4B37-BE26-A6689A3379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F760FE-86FF-4470-976B-1CFDEF188FA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2-11T21:01:53.412" idx="3">
    <p:pos x="6000" y="0"/>
    <p:text>@28wangshao@shenschools.org , please bring the data sheets with you tomorrow.
_Assigned to Shaoyu Wang_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4e553a1e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4e553a1e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70 percent of all energy used to create heat is wasted. 35% of energy in homes in wasted.</a:t>
            </a:r>
            <a:endParaRPr sz="1500">
              <a:solidFill>
                <a:schemeClr val="dk1"/>
              </a:solidFill>
              <a:latin typeface="Roboto Slab"/>
              <a:ea typeface="Roboto Slab"/>
              <a:cs typeface="Roboto Slab"/>
              <a:sym typeface="Roboto Slab"/>
            </a:endParaRPr>
          </a:p>
          <a:p>
            <a:pPr marL="0" lvl="0" indent="0" algn="ctr" rtl="0">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We focused on homes, because we have more experience with waste heat in homes.</a:t>
            </a:r>
            <a:endParaRPr sz="1500">
              <a:solidFill>
                <a:schemeClr val="dk1"/>
              </a:solidFill>
              <a:latin typeface="Roboto Slab"/>
              <a:ea typeface="Roboto Slab"/>
              <a:cs typeface="Roboto Slab"/>
              <a:sym typeface="Roboto Slab"/>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07e522f84e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07e522f84e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051f4f423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051f4f423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51f4f423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051f4f423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07cd6a972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07cd6a972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07cd6a972a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07cd6a972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080d2b096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080d2b096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080d2b0962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080d2b0962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051f4f423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051f4f423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d54cfa40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d54cfa40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200">
                <a:solidFill>
                  <a:srgbClr val="202124"/>
                </a:solidFill>
                <a:highlight>
                  <a:srgbClr val="FFFFFF"/>
                </a:highlight>
                <a:latin typeface="Roboto"/>
                <a:ea typeface="Roboto"/>
                <a:cs typeface="Roboto"/>
                <a:sym typeface="Roboto"/>
              </a:rPr>
              <a:t>* Stoves these days are typically around </a:t>
            </a:r>
            <a:r>
              <a:rPr lang="en" sz="1200" b="1">
                <a:solidFill>
                  <a:srgbClr val="202124"/>
                </a:solidFill>
                <a:highlight>
                  <a:srgbClr val="FFFFFF"/>
                </a:highlight>
                <a:latin typeface="Roboto"/>
                <a:ea typeface="Roboto"/>
                <a:cs typeface="Roboto"/>
                <a:sym typeface="Roboto"/>
              </a:rPr>
              <a:t>75-80%</a:t>
            </a:r>
            <a:r>
              <a:rPr lang="en" sz="1200">
                <a:solidFill>
                  <a:srgbClr val="202124"/>
                </a:solidFill>
                <a:highlight>
                  <a:srgbClr val="FFFFFF"/>
                </a:highlight>
                <a:latin typeface="Roboto"/>
                <a:ea typeface="Roboto"/>
                <a:cs typeface="Roboto"/>
                <a:sym typeface="Roboto"/>
              </a:rPr>
              <a:t> efficient.</a:t>
            </a:r>
            <a:endParaRPr sz="1200">
              <a:solidFill>
                <a:srgbClr val="202124"/>
              </a:solidFill>
              <a:highlight>
                <a:srgbClr val="FFFFFF"/>
              </a:highlight>
              <a:latin typeface="Roboto"/>
              <a:ea typeface="Roboto"/>
              <a:cs typeface="Roboto"/>
              <a:sym typeface="Roboto"/>
            </a:endParaRPr>
          </a:p>
          <a:p>
            <a:pPr marL="457200" lvl="0" indent="0" algn="l" rtl="0">
              <a:spcBef>
                <a:spcPts val="0"/>
              </a:spcBef>
              <a:spcAft>
                <a:spcPts val="0"/>
              </a:spcAft>
              <a:buNone/>
            </a:pPr>
            <a:r>
              <a:rPr lang="en" sz="1200">
                <a:solidFill>
                  <a:srgbClr val="202124"/>
                </a:solidFill>
                <a:highlight>
                  <a:srgbClr val="FFFFFF"/>
                </a:highlight>
                <a:latin typeface="Roboto"/>
                <a:ea typeface="Roboto"/>
                <a:cs typeface="Roboto"/>
                <a:sym typeface="Roboto"/>
              </a:rPr>
              <a:t>** Assumes a 50 gallon water heater (according to the DOE most household have water heaters between 20 and 80 gallons)</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592d86ce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592d86ce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7cd6a972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07cd6a972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8f2f552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08f2f552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3919679ee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a3919679e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07e522f84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07e522f84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07e522f84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07e522f84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Line graph Observation: Experiment 2 produces the highest mV </a:t>
            </a:r>
            <a:r>
              <a:rPr lang="en" sz="1150" b="1">
                <a:solidFill>
                  <a:schemeClr val="dk1"/>
                </a:solidFill>
                <a:highlight>
                  <a:srgbClr val="FFFFFF"/>
                </a:highlight>
              </a:rPr>
              <a:t>With Heat Sink but no Ice or Copper Plate. We believe the metal duct work is a thinner than the copper plate which is may be the reason we got a better result. Another possible reason is that copper distributes the heat better and create a lower differential.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010c99d3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010c99d3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6" name="Google Shape;16;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0" name="Google Shape;40;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5"/>
              </a:buClr>
              <a:buSzPts val="2100"/>
              <a:buNone/>
              <a:defRPr sz="2100">
                <a:solidFill>
                  <a:schemeClr val="accent5"/>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13000"/>
              <a:buNone/>
              <a:defRPr sz="13000">
                <a:solidFill>
                  <a:schemeClr val="accent5"/>
                </a:solidFill>
              </a:defRPr>
            </a:lvl1pPr>
            <a:lvl2pPr lvl="1" algn="ctr" rtl="0">
              <a:spcBef>
                <a:spcPts val="0"/>
              </a:spcBef>
              <a:spcAft>
                <a:spcPts val="0"/>
              </a:spcAft>
              <a:buClr>
                <a:schemeClr val="accent5"/>
              </a:buClr>
              <a:buSzPts val="13000"/>
              <a:buNone/>
              <a:defRPr sz="13000">
                <a:solidFill>
                  <a:schemeClr val="accent5"/>
                </a:solidFill>
              </a:defRPr>
            </a:lvl2pPr>
            <a:lvl3pPr lvl="2" algn="ctr" rtl="0">
              <a:spcBef>
                <a:spcPts val="0"/>
              </a:spcBef>
              <a:spcAft>
                <a:spcPts val="0"/>
              </a:spcAft>
              <a:buClr>
                <a:schemeClr val="accent5"/>
              </a:buClr>
              <a:buSzPts val="13000"/>
              <a:buNone/>
              <a:defRPr sz="13000">
                <a:solidFill>
                  <a:schemeClr val="accent5"/>
                </a:solidFill>
              </a:defRPr>
            </a:lvl3pPr>
            <a:lvl4pPr lvl="3" algn="ctr" rtl="0">
              <a:spcBef>
                <a:spcPts val="0"/>
              </a:spcBef>
              <a:spcAft>
                <a:spcPts val="0"/>
              </a:spcAft>
              <a:buClr>
                <a:schemeClr val="accent5"/>
              </a:buClr>
              <a:buSzPts val="13000"/>
              <a:buNone/>
              <a:defRPr sz="13000">
                <a:solidFill>
                  <a:schemeClr val="accent5"/>
                </a:solidFill>
              </a:defRPr>
            </a:lvl4pPr>
            <a:lvl5pPr lvl="4" algn="ctr" rtl="0">
              <a:spcBef>
                <a:spcPts val="0"/>
              </a:spcBef>
              <a:spcAft>
                <a:spcPts val="0"/>
              </a:spcAft>
              <a:buClr>
                <a:schemeClr val="accent5"/>
              </a:buClr>
              <a:buSzPts val="13000"/>
              <a:buNone/>
              <a:defRPr sz="13000">
                <a:solidFill>
                  <a:schemeClr val="accent5"/>
                </a:solidFill>
              </a:defRPr>
            </a:lvl5pPr>
            <a:lvl6pPr lvl="5" algn="ctr" rtl="0">
              <a:spcBef>
                <a:spcPts val="0"/>
              </a:spcBef>
              <a:spcAft>
                <a:spcPts val="0"/>
              </a:spcAft>
              <a:buClr>
                <a:schemeClr val="accent5"/>
              </a:buClr>
              <a:buSzPts val="13000"/>
              <a:buNone/>
              <a:defRPr sz="13000">
                <a:solidFill>
                  <a:schemeClr val="accent5"/>
                </a:solidFill>
              </a:defRPr>
            </a:lvl6pPr>
            <a:lvl7pPr lvl="6" algn="ctr" rtl="0">
              <a:spcBef>
                <a:spcPts val="0"/>
              </a:spcBef>
              <a:spcAft>
                <a:spcPts val="0"/>
              </a:spcAft>
              <a:buClr>
                <a:schemeClr val="accent5"/>
              </a:buClr>
              <a:buSzPts val="13000"/>
              <a:buNone/>
              <a:defRPr sz="13000">
                <a:solidFill>
                  <a:schemeClr val="accent5"/>
                </a:solidFill>
              </a:defRPr>
            </a:lvl7pPr>
            <a:lvl8pPr lvl="7" algn="ctr" rtl="0">
              <a:spcBef>
                <a:spcPts val="0"/>
              </a:spcBef>
              <a:spcAft>
                <a:spcPts val="0"/>
              </a:spcAft>
              <a:buClr>
                <a:schemeClr val="accent5"/>
              </a:buClr>
              <a:buSzPts val="13000"/>
              <a:buNone/>
              <a:defRPr sz="13000">
                <a:solidFill>
                  <a:schemeClr val="accent5"/>
                </a:solidFill>
              </a:defRPr>
            </a:lvl8pPr>
            <a:lvl9pPr lvl="8" algn="ctr" rtl="0">
              <a:spcBef>
                <a:spcPts val="0"/>
              </a:spcBef>
              <a:spcAft>
                <a:spcPts val="0"/>
              </a:spcAft>
              <a:buClr>
                <a:schemeClr val="accent5"/>
              </a:buClr>
              <a:buSzPts val="13000"/>
              <a:buNone/>
              <a:defRPr sz="13000">
                <a:solidFill>
                  <a:schemeClr val="accent5"/>
                </a:solidFill>
              </a:defRPr>
            </a:lvl9pPr>
          </a:lstStyle>
          <a:p>
            <a:r>
              <a:t>xx%</a:t>
            </a:r>
          </a:p>
        </p:txBody>
      </p:sp>
      <p:sp>
        <p:nvSpPr>
          <p:cNvPr id="50" name="Google Shape;50;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nventoryllama.jonahmorgan1.repl.co/"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1934525" y="677775"/>
            <a:ext cx="64710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b="1">
                <a:solidFill>
                  <a:srgbClr val="1E1E1E"/>
                </a:solidFill>
                <a:latin typeface="Londrina Sketch"/>
                <a:ea typeface="Londrina Sketch"/>
                <a:cs typeface="Londrina Sketch"/>
                <a:sym typeface="Londrina Sketch"/>
              </a:rPr>
              <a:t>The Problem Statement</a:t>
            </a:r>
            <a:endParaRPr sz="3400" b="1">
              <a:solidFill>
                <a:srgbClr val="1E1E1E"/>
              </a:solidFill>
              <a:latin typeface="Londrina Sketch"/>
              <a:ea typeface="Londrina Sketch"/>
              <a:cs typeface="Londrina Sketch"/>
              <a:sym typeface="Londrina Sketch"/>
            </a:endParaRPr>
          </a:p>
        </p:txBody>
      </p:sp>
      <p:sp>
        <p:nvSpPr>
          <p:cNvPr id="188" name="Google Shape;188;p31"/>
          <p:cNvSpPr txBox="1">
            <a:spLocks noGrp="1"/>
          </p:cNvSpPr>
          <p:nvPr>
            <p:ph type="body" idx="1"/>
          </p:nvPr>
        </p:nvSpPr>
        <p:spPr>
          <a:xfrm>
            <a:off x="1195425" y="1782400"/>
            <a:ext cx="6679500" cy="213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1E1E1E"/>
                </a:solidFill>
                <a:latin typeface="Comfortaa"/>
                <a:ea typeface="Comfortaa"/>
                <a:cs typeface="Comfortaa"/>
                <a:sym typeface="Comfortaa"/>
              </a:rPr>
              <a:t>In New York State, 35% of the 75% of energy lost as waste heat comes from residential homes. This unused heat is expensive and contributes to climate change.  </a:t>
            </a:r>
            <a:endParaRPr sz="2300">
              <a:solidFill>
                <a:srgbClr val="1E1E1E"/>
              </a:solidFill>
              <a:latin typeface="Comfortaa"/>
              <a:ea typeface="Comfortaa"/>
              <a:cs typeface="Comfortaa"/>
              <a:sym typeface="Comfortaa"/>
            </a:endParaRPr>
          </a:p>
          <a:p>
            <a:pPr marL="0" lvl="0" indent="0" algn="ctr" rtl="0">
              <a:spcBef>
                <a:spcPts val="0"/>
              </a:spcBef>
              <a:spcAft>
                <a:spcPts val="0"/>
              </a:spcAft>
              <a:buNone/>
            </a:pPr>
            <a:endParaRPr sz="2300">
              <a:solidFill>
                <a:srgbClr val="1E1E1E"/>
              </a:solidFill>
              <a:latin typeface="Comfortaa"/>
              <a:ea typeface="Comfortaa"/>
              <a:cs typeface="Comfortaa"/>
              <a:sym typeface="Comfortaa"/>
            </a:endParaRPr>
          </a:p>
          <a:p>
            <a:pPr marL="0" lvl="0" indent="0" algn="ctr" rtl="0">
              <a:spcBef>
                <a:spcPts val="0"/>
              </a:spcBef>
              <a:spcAft>
                <a:spcPts val="0"/>
              </a:spcAft>
              <a:buNone/>
            </a:pPr>
            <a:endParaRPr sz="2300">
              <a:solidFill>
                <a:srgbClr val="1E1E1E"/>
              </a:solidFill>
              <a:latin typeface="Comfortaa"/>
              <a:ea typeface="Comfortaa"/>
              <a:cs typeface="Comfortaa"/>
              <a:sym typeface="Comfortaa"/>
            </a:endParaRPr>
          </a:p>
          <a:p>
            <a:pPr marL="0" lvl="0" indent="0" algn="ctr" rtl="0">
              <a:spcBef>
                <a:spcPts val="0"/>
              </a:spcBef>
              <a:spcAft>
                <a:spcPts val="0"/>
              </a:spcAft>
              <a:buNone/>
            </a:pPr>
            <a:endParaRPr sz="2600">
              <a:solidFill>
                <a:srgbClr val="1E1E1E"/>
              </a:solidFill>
              <a:latin typeface="Comfortaa"/>
              <a:ea typeface="Comfortaa"/>
              <a:cs typeface="Comfortaa"/>
              <a:sym typeface="Comfortaa"/>
            </a:endParaRPr>
          </a:p>
        </p:txBody>
      </p:sp>
      <p:pic>
        <p:nvPicPr>
          <p:cNvPr id="189" name="Google Shape;189;p31"/>
          <p:cNvPicPr preferRelativeResize="0"/>
          <p:nvPr/>
        </p:nvPicPr>
        <p:blipFill rotWithShape="1">
          <a:blip r:embed="rId3">
            <a:alphaModFix/>
          </a:blip>
          <a:srcRect t="268" b="268"/>
          <a:stretch/>
        </p:blipFill>
        <p:spPr>
          <a:xfrm>
            <a:off x="7947350" y="3953221"/>
            <a:ext cx="1196650" cy="119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5"/>
        <p:cNvGrpSpPr/>
        <p:nvPr/>
      </p:nvGrpSpPr>
      <p:grpSpPr>
        <a:xfrm>
          <a:off x="0" y="0"/>
          <a:ext cx="0" cy="0"/>
          <a:chOff x="0" y="0"/>
          <a:chExt cx="0" cy="0"/>
        </a:xfrm>
      </p:grpSpPr>
      <p:sp>
        <p:nvSpPr>
          <p:cNvPr id="396" name="Google Shape;396;p4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397" name="Google Shape;397;p4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8" name="Google Shape;398;p45" title="Chart"/>
          <p:cNvPicPr preferRelativeResize="0"/>
          <p:nvPr/>
        </p:nvPicPr>
        <p:blipFill>
          <a:blip r:embed="rId3">
            <a:alphaModFix/>
          </a:blip>
          <a:stretch>
            <a:fillRect/>
          </a:stretch>
        </p:blipFill>
        <p:spPr>
          <a:xfrm>
            <a:off x="2794837" y="2908374"/>
            <a:ext cx="3377376" cy="2087275"/>
          </a:xfrm>
          <a:prstGeom prst="rect">
            <a:avLst/>
          </a:prstGeom>
          <a:noFill/>
          <a:ln>
            <a:noFill/>
          </a:ln>
        </p:spPr>
      </p:pic>
      <p:graphicFrame>
        <p:nvGraphicFramePr>
          <p:cNvPr id="399" name="Google Shape;399;p45"/>
          <p:cNvGraphicFramePr/>
          <p:nvPr/>
        </p:nvGraphicFramePr>
        <p:xfrm>
          <a:off x="1121200" y="231650"/>
          <a:ext cx="6724650" cy="2514600"/>
        </p:xfrm>
        <a:graphic>
          <a:graphicData uri="http://schemas.openxmlformats.org/drawingml/2006/table">
            <a:tbl>
              <a:tblPr>
                <a:noFill/>
                <a:tableStyleId>{70F760FE-86FF-4470-976B-1CFDEF188FA4}</a:tableStyleId>
              </a:tblPr>
              <a:tblGrid>
                <a:gridCol w="144780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628775">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tblGrid>
              <a:tr h="247650">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1:</a:t>
                      </a:r>
                      <a:r>
                        <a:rPr lang="en" sz="1100" b="1">
                          <a:latin typeface="Roboto"/>
                          <a:ea typeface="Roboto"/>
                          <a:cs typeface="Roboto"/>
                          <a:sym typeface="Roboto"/>
                        </a:rPr>
                        <a:t> Without Heat Sink, Ice, or Copper Plate</a:t>
                      </a:r>
                      <a:endParaRPr sz="1100" b="1">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3400">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Time(in minutes)</a:t>
                      </a:r>
                      <a:endParaRPr sz="1100" b="1">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1:</a:t>
                      </a:r>
                      <a:r>
                        <a:rPr lang="en" sz="1100" b="1">
                          <a:latin typeface="Roboto"/>
                          <a:ea typeface="Roboto"/>
                          <a:cs typeface="Roboto"/>
                          <a:sym typeface="Roboto"/>
                        </a:rPr>
                        <a:t> Without Heat Sink, Ice, or Copper Plate</a:t>
                      </a:r>
                      <a:endParaRPr sz="1100" b="1">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Temp2(side of duct)</a:t>
                      </a:r>
                      <a:endParaRPr sz="1100" b="1">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51</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22</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150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69</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165</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72</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170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74</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102</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145</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114</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155</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6925" cap="flat" cmpd="sng">
                      <a:solidFill>
                        <a:srgbClr val="000000"/>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169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97</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169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122</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169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160</a:t>
                      </a:r>
                      <a:endParaRPr sz="1100">
                        <a:latin typeface="Roboto"/>
                        <a:ea typeface="Roboto"/>
                        <a:cs typeface="Roboto"/>
                        <a:sym typeface="Roboto"/>
                      </a:endParaRPr>
                    </a:p>
                  </a:txBody>
                  <a:tcPr marL="28575" marR="28575" marT="19050" marB="19050" anchor="ctr">
                    <a:lnL w="8475" cap="flat" cmpd="sng">
                      <a:solidFill>
                        <a:srgbClr val="CCCCCC"/>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CCCCCC"/>
                      </a:solidFill>
                      <a:prstDash val="solid"/>
                      <a:round/>
                      <a:headEnd type="none" w="sm" len="sm"/>
                      <a:tailEnd type="none" w="sm" len="sm"/>
                    </a:lnT>
                    <a:lnB w="169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p4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05" name="Google Shape;405;p4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06" name="Google Shape;406;p46"/>
          <p:cNvGraphicFramePr/>
          <p:nvPr/>
        </p:nvGraphicFramePr>
        <p:xfrm>
          <a:off x="1170325" y="311825"/>
          <a:ext cx="6724650" cy="2228850"/>
        </p:xfrm>
        <a:graphic>
          <a:graphicData uri="http://schemas.openxmlformats.org/drawingml/2006/table">
            <a:tbl>
              <a:tblPr>
                <a:noFill/>
                <a:tableStyleId>{70F760FE-86FF-4470-976B-1CFDEF188FA4}</a:tableStyleId>
              </a:tblPr>
              <a:tblGrid>
                <a:gridCol w="144780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628775">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tblGrid>
              <a:tr h="247650">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2: </a:t>
                      </a:r>
                      <a:r>
                        <a:rPr lang="en" sz="1100" b="1">
                          <a:latin typeface="Roboto"/>
                          <a:ea typeface="Roboto"/>
                          <a:cs typeface="Roboto"/>
                          <a:sym typeface="Roboto"/>
                        </a:rPr>
                        <a:t>With Heat Sink but no Ice or Copper Plate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7650">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Time(in minutes)</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Temp1(top of duct)</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Temp2(heat sink)</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58</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32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245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250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230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230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230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07" name="Google Shape;407;p46" title="Chart"/>
          <p:cNvPicPr preferRelativeResize="0"/>
          <p:nvPr/>
        </p:nvPicPr>
        <p:blipFill>
          <a:blip r:embed="rId3">
            <a:alphaModFix/>
          </a:blip>
          <a:stretch>
            <a:fillRect/>
          </a:stretch>
        </p:blipFill>
        <p:spPr>
          <a:xfrm>
            <a:off x="2554888" y="2649025"/>
            <a:ext cx="4034226" cy="2494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1"/>
        <p:cNvGrpSpPr/>
        <p:nvPr/>
      </p:nvGrpSpPr>
      <p:grpSpPr>
        <a:xfrm>
          <a:off x="0" y="0"/>
          <a:ext cx="0" cy="0"/>
          <a:chOff x="0" y="0"/>
          <a:chExt cx="0" cy="0"/>
        </a:xfrm>
      </p:grpSpPr>
      <p:sp>
        <p:nvSpPr>
          <p:cNvPr id="412" name="Google Shape;412;p4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13" name="Google Shape;413;p4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14" name="Google Shape;414;p47"/>
          <p:cNvGraphicFramePr/>
          <p:nvPr/>
        </p:nvGraphicFramePr>
        <p:xfrm>
          <a:off x="816025" y="287000"/>
          <a:ext cx="7244625" cy="2146550"/>
        </p:xfrm>
        <a:graphic>
          <a:graphicData uri="http://schemas.openxmlformats.org/drawingml/2006/table">
            <a:tbl>
              <a:tblPr>
                <a:noFill/>
                <a:tableStyleId>{70F760FE-86FF-4470-976B-1CFDEF188FA4}</a:tableStyleId>
              </a:tblPr>
              <a:tblGrid>
                <a:gridCol w="1167275">
                  <a:extLst>
                    <a:ext uri="{9D8B030D-6E8A-4147-A177-3AD203B41FA5}">
                      <a16:colId xmlns:a16="http://schemas.microsoft.com/office/drawing/2014/main" val="20000"/>
                    </a:ext>
                  </a:extLst>
                </a:gridCol>
                <a:gridCol w="2204900">
                  <a:extLst>
                    <a:ext uri="{9D8B030D-6E8A-4147-A177-3AD203B41FA5}">
                      <a16:colId xmlns:a16="http://schemas.microsoft.com/office/drawing/2014/main" val="20001"/>
                    </a:ext>
                  </a:extLst>
                </a:gridCol>
                <a:gridCol w="2316050">
                  <a:extLst>
                    <a:ext uri="{9D8B030D-6E8A-4147-A177-3AD203B41FA5}">
                      <a16:colId xmlns:a16="http://schemas.microsoft.com/office/drawing/2014/main" val="20002"/>
                    </a:ext>
                  </a:extLst>
                </a:gridCol>
                <a:gridCol w="1556400">
                  <a:extLst>
                    <a:ext uri="{9D8B030D-6E8A-4147-A177-3AD203B41FA5}">
                      <a16:colId xmlns:a16="http://schemas.microsoft.com/office/drawing/2014/main" val="20003"/>
                    </a:ext>
                  </a:extLst>
                </a:gridCol>
              </a:tblGrid>
              <a:tr h="331550">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3: </a:t>
                      </a:r>
                      <a:r>
                        <a:rPr lang="en" sz="1100" b="1">
                          <a:latin typeface="Roboto"/>
                          <a:ea typeface="Roboto"/>
                          <a:cs typeface="Roboto"/>
                          <a:sym typeface="Roboto"/>
                        </a:rPr>
                        <a:t>With Ice but no Heat Sink or Copper Plate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6875">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Temp1(top)</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Temp2(side)</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28</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79</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30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83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31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100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36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101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87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102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15" name="Google Shape;415;p47" title="Chart"/>
          <p:cNvPicPr preferRelativeResize="0"/>
          <p:nvPr/>
        </p:nvPicPr>
        <p:blipFill>
          <a:blip r:embed="rId3">
            <a:alphaModFix/>
          </a:blip>
          <a:stretch>
            <a:fillRect/>
          </a:stretch>
        </p:blipFill>
        <p:spPr>
          <a:xfrm>
            <a:off x="1983305" y="2571750"/>
            <a:ext cx="4159176"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9"/>
        <p:cNvGrpSpPr/>
        <p:nvPr/>
      </p:nvGrpSpPr>
      <p:grpSpPr>
        <a:xfrm>
          <a:off x="0" y="0"/>
          <a:ext cx="0" cy="0"/>
          <a:chOff x="0" y="0"/>
          <a:chExt cx="0" cy="0"/>
        </a:xfrm>
      </p:grpSpPr>
      <p:sp>
        <p:nvSpPr>
          <p:cNvPr id="420" name="Google Shape;420;p4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21" name="Google Shape;421;p4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22" name="Google Shape;422;p48"/>
          <p:cNvGraphicFramePr/>
          <p:nvPr/>
        </p:nvGraphicFramePr>
        <p:xfrm>
          <a:off x="1426825" y="119800"/>
          <a:ext cx="6442725" cy="2586400"/>
        </p:xfrm>
        <a:graphic>
          <a:graphicData uri="http://schemas.openxmlformats.org/drawingml/2006/table">
            <a:tbl>
              <a:tblPr>
                <a:noFill/>
                <a:tableStyleId>{70F760FE-86FF-4470-976B-1CFDEF188FA4}</a:tableStyleId>
              </a:tblPr>
              <a:tblGrid>
                <a:gridCol w="1038100">
                  <a:extLst>
                    <a:ext uri="{9D8B030D-6E8A-4147-A177-3AD203B41FA5}">
                      <a16:colId xmlns:a16="http://schemas.microsoft.com/office/drawing/2014/main" val="20000"/>
                    </a:ext>
                  </a:extLst>
                </a:gridCol>
                <a:gridCol w="1960825">
                  <a:extLst>
                    <a:ext uri="{9D8B030D-6E8A-4147-A177-3AD203B41FA5}">
                      <a16:colId xmlns:a16="http://schemas.microsoft.com/office/drawing/2014/main" val="20001"/>
                    </a:ext>
                  </a:extLst>
                </a:gridCol>
                <a:gridCol w="2059700">
                  <a:extLst>
                    <a:ext uri="{9D8B030D-6E8A-4147-A177-3AD203B41FA5}">
                      <a16:colId xmlns:a16="http://schemas.microsoft.com/office/drawing/2014/main" val="20002"/>
                    </a:ext>
                  </a:extLst>
                </a:gridCol>
                <a:gridCol w="1384100">
                  <a:extLst>
                    <a:ext uri="{9D8B030D-6E8A-4147-A177-3AD203B41FA5}">
                      <a16:colId xmlns:a16="http://schemas.microsoft.com/office/drawing/2014/main" val="20003"/>
                    </a:ext>
                  </a:extLst>
                </a:gridCol>
              </a:tblGrid>
              <a:tr h="372275">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4: </a:t>
                      </a:r>
                      <a:r>
                        <a:rPr lang="en" sz="1100" b="1">
                          <a:latin typeface="Roboto"/>
                          <a:ea typeface="Roboto"/>
                          <a:cs typeface="Roboto"/>
                          <a:sym typeface="Roboto"/>
                        </a:rPr>
                        <a:t>With Copper Plate and Heat Sink but no Ice                                                                                                                                                                                  </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1050">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Temp1(heat sink)</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Temp2(plate)</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145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33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178</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185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59</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175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58</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54725">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149</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23" name="Google Shape;423;p48" title="Chart"/>
          <p:cNvPicPr preferRelativeResize="0"/>
          <p:nvPr/>
        </p:nvPicPr>
        <p:blipFill>
          <a:blip r:embed="rId3">
            <a:alphaModFix/>
          </a:blip>
          <a:stretch>
            <a:fillRect/>
          </a:stretch>
        </p:blipFill>
        <p:spPr>
          <a:xfrm>
            <a:off x="2746050" y="2738450"/>
            <a:ext cx="3883776" cy="240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7"/>
        <p:cNvGrpSpPr/>
        <p:nvPr/>
      </p:nvGrpSpPr>
      <p:grpSpPr>
        <a:xfrm>
          <a:off x="0" y="0"/>
          <a:ext cx="0" cy="0"/>
          <a:chOff x="0" y="0"/>
          <a:chExt cx="0" cy="0"/>
        </a:xfrm>
      </p:grpSpPr>
      <p:sp>
        <p:nvSpPr>
          <p:cNvPr id="428" name="Google Shape;428;p4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29" name="Google Shape;429;p4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30" name="Google Shape;430;p49"/>
          <p:cNvGraphicFramePr/>
          <p:nvPr/>
        </p:nvGraphicFramePr>
        <p:xfrm>
          <a:off x="1295400" y="152400"/>
          <a:ext cx="6399050" cy="2853400"/>
        </p:xfrm>
        <a:graphic>
          <a:graphicData uri="http://schemas.openxmlformats.org/drawingml/2006/table">
            <a:tbl>
              <a:tblPr>
                <a:noFill/>
                <a:tableStyleId>{70F760FE-86FF-4470-976B-1CFDEF188FA4}</a:tableStyleId>
              </a:tblPr>
              <a:tblGrid>
                <a:gridCol w="1052575">
                  <a:extLst>
                    <a:ext uri="{9D8B030D-6E8A-4147-A177-3AD203B41FA5}">
                      <a16:colId xmlns:a16="http://schemas.microsoft.com/office/drawing/2014/main" val="20000"/>
                    </a:ext>
                  </a:extLst>
                </a:gridCol>
                <a:gridCol w="1854550">
                  <a:extLst>
                    <a:ext uri="{9D8B030D-6E8A-4147-A177-3AD203B41FA5}">
                      <a16:colId xmlns:a16="http://schemas.microsoft.com/office/drawing/2014/main" val="20001"/>
                    </a:ext>
                  </a:extLst>
                </a:gridCol>
                <a:gridCol w="2088450">
                  <a:extLst>
                    <a:ext uri="{9D8B030D-6E8A-4147-A177-3AD203B41FA5}">
                      <a16:colId xmlns:a16="http://schemas.microsoft.com/office/drawing/2014/main" val="20002"/>
                    </a:ext>
                  </a:extLst>
                </a:gridCol>
                <a:gridCol w="1403475">
                  <a:extLst>
                    <a:ext uri="{9D8B030D-6E8A-4147-A177-3AD203B41FA5}">
                      <a16:colId xmlns:a16="http://schemas.microsoft.com/office/drawing/2014/main" val="20003"/>
                    </a:ext>
                  </a:extLst>
                </a:gridCol>
              </a:tblGrid>
              <a:tr h="498200">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5</a:t>
                      </a:r>
                      <a:r>
                        <a:rPr lang="en" sz="1100" b="1">
                          <a:latin typeface="Roboto"/>
                          <a:ea typeface="Roboto"/>
                          <a:cs typeface="Roboto"/>
                          <a:sym typeface="Roboto"/>
                        </a:rPr>
                        <a:t>: With Copper Plate and Ice but no Heat Sink</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400">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Temp1(TEG)</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Temp2(plate)</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54</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49</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135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63</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135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66</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180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44</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9440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31" name="Google Shape;431;p49" title="Chart"/>
          <p:cNvPicPr preferRelativeResize="0"/>
          <p:nvPr/>
        </p:nvPicPr>
        <p:blipFill>
          <a:blip r:embed="rId3">
            <a:alphaModFix/>
          </a:blip>
          <a:stretch>
            <a:fillRect/>
          </a:stretch>
        </p:blipFill>
        <p:spPr>
          <a:xfrm>
            <a:off x="2937856" y="3122600"/>
            <a:ext cx="3268299" cy="202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4"/>
        <p:cNvGrpSpPr/>
        <p:nvPr/>
      </p:nvGrpSpPr>
      <p:grpSpPr>
        <a:xfrm>
          <a:off x="0" y="0"/>
          <a:ext cx="0" cy="0"/>
          <a:chOff x="0" y="0"/>
          <a:chExt cx="0" cy="0"/>
        </a:xfrm>
      </p:grpSpPr>
      <p:sp>
        <p:nvSpPr>
          <p:cNvPr id="455" name="Google Shape;455;p5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56" name="Google Shape;456;p5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7" name="Google Shape;457;p52"/>
          <p:cNvPicPr preferRelativeResize="0"/>
          <p:nvPr/>
        </p:nvPicPr>
        <p:blipFill rotWithShape="1">
          <a:blip r:embed="rId3">
            <a:alphaModFix/>
          </a:blip>
          <a:srcRect l="2222" t="34413" r="52793" b="22708"/>
          <a:stretch/>
        </p:blipFill>
        <p:spPr>
          <a:xfrm>
            <a:off x="1134625" y="772299"/>
            <a:ext cx="7273426" cy="3899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1"/>
        <p:cNvGrpSpPr/>
        <p:nvPr/>
      </p:nvGrpSpPr>
      <p:grpSpPr>
        <a:xfrm>
          <a:off x="0" y="0"/>
          <a:ext cx="0" cy="0"/>
          <a:chOff x="0" y="0"/>
          <a:chExt cx="0" cy="0"/>
        </a:xfrm>
      </p:grpSpPr>
      <p:sp>
        <p:nvSpPr>
          <p:cNvPr id="462" name="Google Shape;462;p5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463" name="Google Shape;463;p5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4" name="Google Shape;464;p53"/>
          <p:cNvPicPr preferRelativeResize="0"/>
          <p:nvPr/>
        </p:nvPicPr>
        <p:blipFill rotWithShape="1">
          <a:blip r:embed="rId3">
            <a:alphaModFix/>
          </a:blip>
          <a:srcRect l="36730" t="34272" r="11464" b="18053"/>
          <a:stretch/>
        </p:blipFill>
        <p:spPr>
          <a:xfrm>
            <a:off x="317225" y="515075"/>
            <a:ext cx="8633525" cy="4468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4"/>
        <p:cNvGrpSpPr/>
        <p:nvPr/>
      </p:nvGrpSpPr>
      <p:grpSpPr>
        <a:xfrm>
          <a:off x="0" y="0"/>
          <a:ext cx="0" cy="0"/>
          <a:chOff x="0" y="0"/>
          <a:chExt cx="0" cy="0"/>
        </a:xfrm>
      </p:grpSpPr>
      <p:sp>
        <p:nvSpPr>
          <p:cNvPr id="485" name="Google Shape;485;p56"/>
          <p:cNvSpPr txBox="1"/>
          <p:nvPr/>
        </p:nvSpPr>
        <p:spPr>
          <a:xfrm>
            <a:off x="122775" y="612325"/>
            <a:ext cx="89115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Londrina Sketch"/>
                <a:ea typeface="Londrina Sketch"/>
                <a:cs typeface="Londrina Sketch"/>
                <a:sym typeface="Londrina Sketch"/>
              </a:rPr>
              <a:t>Payback</a:t>
            </a:r>
            <a:endParaRPr sz="3000" b="1">
              <a:latin typeface="Londrina Sketch"/>
              <a:ea typeface="Londrina Sketch"/>
              <a:cs typeface="Londrina Sketch"/>
              <a:sym typeface="Londrina Sketch"/>
            </a:endParaRPr>
          </a:p>
          <a:p>
            <a:pPr marL="0" lvl="0" indent="0" algn="ctr" rtl="0">
              <a:spcBef>
                <a:spcPts val="0"/>
              </a:spcBef>
              <a:spcAft>
                <a:spcPts val="0"/>
              </a:spcAft>
              <a:buNone/>
            </a:pPr>
            <a:endParaRPr sz="3000" b="1">
              <a:latin typeface="Londrina Sketch"/>
              <a:ea typeface="Londrina Sketch"/>
              <a:cs typeface="Londrina Sketch"/>
              <a:sym typeface="Londrina Sketch"/>
            </a:endParaRPr>
          </a:p>
        </p:txBody>
      </p:sp>
      <p:graphicFrame>
        <p:nvGraphicFramePr>
          <p:cNvPr id="486" name="Google Shape;486;p56"/>
          <p:cNvGraphicFramePr/>
          <p:nvPr/>
        </p:nvGraphicFramePr>
        <p:xfrm>
          <a:off x="122775" y="1685625"/>
          <a:ext cx="8809200" cy="1402025"/>
        </p:xfrm>
        <a:graphic>
          <a:graphicData uri="http://schemas.openxmlformats.org/drawingml/2006/table">
            <a:tbl>
              <a:tblPr>
                <a:noFill/>
                <a:tableStyleId>{1E837708-4B5B-4B37-BE26-A6689A337960}</a:tableStyleId>
              </a:tblPr>
              <a:tblGrid>
                <a:gridCol w="1468200">
                  <a:extLst>
                    <a:ext uri="{9D8B030D-6E8A-4147-A177-3AD203B41FA5}">
                      <a16:colId xmlns:a16="http://schemas.microsoft.com/office/drawing/2014/main" val="20000"/>
                    </a:ext>
                  </a:extLst>
                </a:gridCol>
                <a:gridCol w="1468200">
                  <a:extLst>
                    <a:ext uri="{9D8B030D-6E8A-4147-A177-3AD203B41FA5}">
                      <a16:colId xmlns:a16="http://schemas.microsoft.com/office/drawing/2014/main" val="20001"/>
                    </a:ext>
                  </a:extLst>
                </a:gridCol>
                <a:gridCol w="1468200">
                  <a:extLst>
                    <a:ext uri="{9D8B030D-6E8A-4147-A177-3AD203B41FA5}">
                      <a16:colId xmlns:a16="http://schemas.microsoft.com/office/drawing/2014/main" val="20002"/>
                    </a:ext>
                  </a:extLst>
                </a:gridCol>
                <a:gridCol w="1468200">
                  <a:extLst>
                    <a:ext uri="{9D8B030D-6E8A-4147-A177-3AD203B41FA5}">
                      <a16:colId xmlns:a16="http://schemas.microsoft.com/office/drawing/2014/main" val="20003"/>
                    </a:ext>
                  </a:extLst>
                </a:gridCol>
                <a:gridCol w="1468200">
                  <a:extLst>
                    <a:ext uri="{9D8B030D-6E8A-4147-A177-3AD203B41FA5}">
                      <a16:colId xmlns:a16="http://schemas.microsoft.com/office/drawing/2014/main" val="20004"/>
                    </a:ext>
                  </a:extLst>
                </a:gridCol>
                <a:gridCol w="1468200">
                  <a:extLst>
                    <a:ext uri="{9D8B030D-6E8A-4147-A177-3AD203B41FA5}">
                      <a16:colId xmlns:a16="http://schemas.microsoft.com/office/drawing/2014/main" val="20005"/>
                    </a:ext>
                  </a:extLst>
                </a:gridCol>
              </a:tblGrid>
              <a:tr h="396225">
                <a:tc>
                  <a:txBody>
                    <a:bodyPr/>
                    <a:lstStyle/>
                    <a:p>
                      <a:pPr marL="0" lvl="0" indent="0" algn="ctr" rtl="0">
                        <a:spcBef>
                          <a:spcPts val="0"/>
                        </a:spcBef>
                        <a:spcAft>
                          <a:spcPts val="0"/>
                        </a:spcAft>
                        <a:buNone/>
                      </a:pPr>
                      <a:r>
                        <a:rPr lang="en">
                          <a:latin typeface="Roboto Slab"/>
                          <a:ea typeface="Roboto Slab"/>
                          <a:cs typeface="Roboto Slab"/>
                          <a:sym typeface="Roboto Slab"/>
                        </a:rPr>
                        <a:t>Version</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Hours Run</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Power</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Energy</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Price</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Payback</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a:latin typeface="Roboto Slab"/>
                          <a:ea typeface="Roboto Slab"/>
                          <a:cs typeface="Roboto Slab"/>
                          <a:sym typeface="Roboto Slab"/>
                        </a:rPr>
                        <a:t>Iterated</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4</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19</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0.456</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$0.23</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4.42 Years</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latin typeface="Roboto Slab"/>
                          <a:ea typeface="Roboto Slab"/>
                          <a:cs typeface="Roboto Slab"/>
                          <a:sym typeface="Roboto Slab"/>
                        </a:rPr>
                        <a:t>Cheaper, Smaller</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4</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19</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0.456</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$0.23</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tc>
                  <a:txBody>
                    <a:bodyPr/>
                    <a:lstStyle/>
                    <a:p>
                      <a:pPr marL="0" lvl="0" indent="0" algn="ctr" rtl="0">
                        <a:spcBef>
                          <a:spcPts val="0"/>
                        </a:spcBef>
                        <a:spcAft>
                          <a:spcPts val="0"/>
                        </a:spcAft>
                        <a:buNone/>
                      </a:pPr>
                      <a:r>
                        <a:rPr lang="en">
                          <a:latin typeface="Roboto Slab"/>
                          <a:ea typeface="Roboto Slab"/>
                          <a:cs typeface="Roboto Slab"/>
                          <a:sym typeface="Roboto Slab"/>
                        </a:rPr>
                        <a:t>7.93 Years</a:t>
                      </a:r>
                      <a:endParaRPr>
                        <a:latin typeface="Roboto Slab"/>
                        <a:ea typeface="Roboto Slab"/>
                        <a:cs typeface="Roboto Slab"/>
                        <a:sym typeface="Roboto Slab"/>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D4D4D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
        <p:cNvGrpSpPr/>
        <p:nvPr/>
      </p:nvGrpSpPr>
      <p:grpSpPr>
        <a:xfrm>
          <a:off x="0" y="0"/>
          <a:ext cx="0" cy="0"/>
          <a:chOff x="0" y="0"/>
          <a:chExt cx="0" cy="0"/>
        </a:xfrm>
      </p:grpSpPr>
      <p:grpSp>
        <p:nvGrpSpPr>
          <p:cNvPr id="194" name="Google Shape;194;p32"/>
          <p:cNvGrpSpPr/>
          <p:nvPr/>
        </p:nvGrpSpPr>
        <p:grpSpPr>
          <a:xfrm>
            <a:off x="2433388" y="311934"/>
            <a:ext cx="4432681" cy="2985121"/>
            <a:chOff x="0" y="165900"/>
            <a:chExt cx="9169800" cy="6711154"/>
          </a:xfrm>
        </p:grpSpPr>
        <p:grpSp>
          <p:nvGrpSpPr>
            <p:cNvPr id="195" name="Google Shape;195;p32"/>
            <p:cNvGrpSpPr/>
            <p:nvPr/>
          </p:nvGrpSpPr>
          <p:grpSpPr>
            <a:xfrm>
              <a:off x="0" y="165900"/>
              <a:ext cx="9169800" cy="6711154"/>
              <a:chOff x="7075" y="188750"/>
              <a:chExt cx="9169800" cy="6711154"/>
            </a:xfrm>
          </p:grpSpPr>
          <p:sp>
            <p:nvSpPr>
              <p:cNvPr id="196" name="Google Shape;196;p32"/>
              <p:cNvSpPr/>
              <p:nvPr/>
            </p:nvSpPr>
            <p:spPr>
              <a:xfrm>
                <a:off x="7075" y="5836404"/>
                <a:ext cx="9169800" cy="1063500"/>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32"/>
              <p:cNvCxnSpPr/>
              <p:nvPr/>
            </p:nvCxnSpPr>
            <p:spPr>
              <a:xfrm>
                <a:off x="2291725" y="1914050"/>
                <a:ext cx="8700" cy="3896700"/>
              </a:xfrm>
              <a:prstGeom prst="straightConnector1">
                <a:avLst/>
              </a:prstGeom>
              <a:noFill/>
              <a:ln w="9525" cap="flat" cmpd="sng">
                <a:solidFill>
                  <a:srgbClr val="000000"/>
                </a:solidFill>
                <a:prstDash val="solid"/>
                <a:round/>
                <a:headEnd type="none" w="med" len="med"/>
                <a:tailEnd type="none" w="med" len="med"/>
              </a:ln>
            </p:spPr>
          </p:cxnSp>
          <p:cxnSp>
            <p:nvCxnSpPr>
              <p:cNvPr id="198" name="Google Shape;198;p32"/>
              <p:cNvCxnSpPr>
                <a:stCxn id="199" idx="4"/>
              </p:cNvCxnSpPr>
              <p:nvPr/>
            </p:nvCxnSpPr>
            <p:spPr>
              <a:xfrm>
                <a:off x="6890425" y="1914050"/>
                <a:ext cx="0" cy="3903300"/>
              </a:xfrm>
              <a:prstGeom prst="straightConnector1">
                <a:avLst/>
              </a:prstGeom>
              <a:noFill/>
              <a:ln w="9525" cap="flat" cmpd="sng">
                <a:solidFill>
                  <a:srgbClr val="000000"/>
                </a:solidFill>
                <a:prstDash val="solid"/>
                <a:round/>
                <a:headEnd type="none" w="med" len="med"/>
                <a:tailEnd type="none" w="med" len="med"/>
              </a:ln>
            </p:spPr>
          </p:cxnSp>
          <p:sp>
            <p:nvSpPr>
              <p:cNvPr id="199" name="Google Shape;199;p32"/>
              <p:cNvSpPr/>
              <p:nvPr/>
            </p:nvSpPr>
            <p:spPr>
              <a:xfrm>
                <a:off x="2291725" y="188750"/>
                <a:ext cx="4598700" cy="1725300"/>
              </a:xfrm>
              <a:prstGeom prst="triangle">
                <a:avLst>
                  <a:gd name="adj" fmla="val 50000"/>
                </a:avLst>
              </a:prstGeom>
              <a:solidFill>
                <a:srgbClr val="43330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32"/>
              <p:cNvCxnSpPr/>
              <p:nvPr/>
            </p:nvCxnSpPr>
            <p:spPr>
              <a:xfrm>
                <a:off x="2291725" y="5802275"/>
                <a:ext cx="4600500" cy="0"/>
              </a:xfrm>
              <a:prstGeom prst="straightConnector1">
                <a:avLst/>
              </a:prstGeom>
              <a:noFill/>
              <a:ln w="9525" cap="flat" cmpd="sng">
                <a:solidFill>
                  <a:srgbClr val="000000"/>
                </a:solidFill>
                <a:prstDash val="solid"/>
                <a:round/>
                <a:headEnd type="none" w="med" len="med"/>
                <a:tailEnd type="none" w="med" len="med"/>
              </a:ln>
            </p:spPr>
          </p:cxnSp>
          <p:cxnSp>
            <p:nvCxnSpPr>
              <p:cNvPr id="201" name="Google Shape;201;p32"/>
              <p:cNvCxnSpPr/>
              <p:nvPr/>
            </p:nvCxnSpPr>
            <p:spPr>
              <a:xfrm>
                <a:off x="2285125" y="4403225"/>
                <a:ext cx="4613700" cy="17100"/>
              </a:xfrm>
              <a:prstGeom prst="straightConnector1">
                <a:avLst/>
              </a:prstGeom>
              <a:noFill/>
              <a:ln w="9525" cap="flat" cmpd="sng">
                <a:solidFill>
                  <a:srgbClr val="000000"/>
                </a:solidFill>
                <a:prstDash val="solid"/>
                <a:round/>
                <a:headEnd type="none" w="med" len="med"/>
                <a:tailEnd type="none" w="med" len="med"/>
              </a:ln>
            </p:spPr>
          </p:cxnSp>
          <p:cxnSp>
            <p:nvCxnSpPr>
              <p:cNvPr id="202" name="Google Shape;202;p32"/>
              <p:cNvCxnSpPr/>
              <p:nvPr/>
            </p:nvCxnSpPr>
            <p:spPr>
              <a:xfrm>
                <a:off x="2284225" y="3130775"/>
                <a:ext cx="4613700" cy="17100"/>
              </a:xfrm>
              <a:prstGeom prst="straightConnector1">
                <a:avLst/>
              </a:prstGeom>
              <a:noFill/>
              <a:ln w="9525" cap="flat" cmpd="sng">
                <a:solidFill>
                  <a:srgbClr val="000000"/>
                </a:solidFill>
                <a:prstDash val="solid"/>
                <a:round/>
                <a:headEnd type="none" w="med" len="med"/>
                <a:tailEnd type="none" w="med" len="med"/>
              </a:ln>
            </p:spPr>
          </p:cxnSp>
          <p:sp>
            <p:nvSpPr>
              <p:cNvPr id="203" name="Google Shape;203;p32"/>
              <p:cNvSpPr/>
              <p:nvPr/>
            </p:nvSpPr>
            <p:spPr>
              <a:xfrm>
                <a:off x="2189775" y="3210888"/>
                <a:ext cx="214500" cy="111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3469238" y="3520625"/>
                <a:ext cx="770400" cy="899700"/>
              </a:xfrm>
              <a:prstGeom prst="rect">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5089900" y="3429000"/>
                <a:ext cx="720000" cy="991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5930063" y="3429000"/>
                <a:ext cx="720000" cy="991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3810950" y="4626350"/>
                <a:ext cx="720000" cy="11844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021075" y="4403225"/>
                <a:ext cx="596700" cy="13989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9" name="Google Shape;209;p32"/>
              <p:cNvSpPr/>
              <p:nvPr/>
            </p:nvSpPr>
            <p:spPr>
              <a:xfrm rot="8764701">
                <a:off x="2277229" y="4062074"/>
                <a:ext cx="349963" cy="77381"/>
              </a:xfrm>
              <a:prstGeom prst="rect">
                <a:avLst/>
              </a:prstGeom>
              <a:solidFill>
                <a:srgbClr val="43330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333584" y="3520631"/>
                <a:ext cx="237275" cy="609125"/>
              </a:xfrm>
              <a:custGeom>
                <a:avLst/>
                <a:gdLst/>
                <a:ahLst/>
                <a:cxnLst/>
                <a:rect l="l" t="t" r="r" b="b"/>
                <a:pathLst>
                  <a:path w="9491" h="24365" extrusionOk="0">
                    <a:moveTo>
                      <a:pt x="2446" y="23801"/>
                    </a:moveTo>
                    <a:cubicBezTo>
                      <a:pt x="1645" y="23300"/>
                      <a:pt x="572" y="22414"/>
                      <a:pt x="214" y="21055"/>
                    </a:cubicBezTo>
                    <a:cubicBezTo>
                      <a:pt x="-144" y="19696"/>
                      <a:pt x="14" y="17664"/>
                      <a:pt x="300" y="15647"/>
                    </a:cubicBezTo>
                    <a:cubicBezTo>
                      <a:pt x="586" y="13630"/>
                      <a:pt x="1273" y="10898"/>
                      <a:pt x="1931" y="8952"/>
                    </a:cubicBezTo>
                    <a:cubicBezTo>
                      <a:pt x="2589" y="7007"/>
                      <a:pt x="3719" y="3731"/>
                      <a:pt x="4248" y="3974"/>
                    </a:cubicBezTo>
                    <a:cubicBezTo>
                      <a:pt x="4777" y="4217"/>
                      <a:pt x="4850" y="10526"/>
                      <a:pt x="5107" y="10411"/>
                    </a:cubicBezTo>
                    <a:cubicBezTo>
                      <a:pt x="5365" y="10297"/>
                      <a:pt x="5264" y="5004"/>
                      <a:pt x="5793" y="3287"/>
                    </a:cubicBezTo>
                    <a:cubicBezTo>
                      <a:pt x="6322" y="1571"/>
                      <a:pt x="7953" y="-503"/>
                      <a:pt x="8282" y="112"/>
                    </a:cubicBezTo>
                    <a:cubicBezTo>
                      <a:pt x="8611" y="727"/>
                      <a:pt x="7567" y="5405"/>
                      <a:pt x="7767" y="6978"/>
                    </a:cubicBezTo>
                    <a:cubicBezTo>
                      <a:pt x="7967" y="8552"/>
                      <a:pt x="9455" y="8466"/>
                      <a:pt x="9484" y="9553"/>
                    </a:cubicBezTo>
                    <a:cubicBezTo>
                      <a:pt x="9513" y="10640"/>
                      <a:pt x="8111" y="11684"/>
                      <a:pt x="7939" y="13501"/>
                    </a:cubicBezTo>
                    <a:cubicBezTo>
                      <a:pt x="7767" y="15318"/>
                      <a:pt x="8940" y="18694"/>
                      <a:pt x="8454" y="20454"/>
                    </a:cubicBezTo>
                    <a:cubicBezTo>
                      <a:pt x="7968" y="22214"/>
                      <a:pt x="6022" y="23501"/>
                      <a:pt x="5021" y="24059"/>
                    </a:cubicBezTo>
                    <a:cubicBezTo>
                      <a:pt x="4020" y="24617"/>
                      <a:pt x="3247" y="24302"/>
                      <a:pt x="2446" y="23801"/>
                    </a:cubicBezTo>
                    <a:close/>
                  </a:path>
                </a:pathLst>
              </a:custGeom>
              <a:solidFill>
                <a:srgbClr val="FF9900"/>
              </a:solidFill>
              <a:ln w="9525" cap="flat" cmpd="sng">
                <a:solidFill>
                  <a:srgbClr val="000000"/>
                </a:solidFill>
                <a:prstDash val="solid"/>
                <a:round/>
                <a:headEnd type="none" w="med" len="med"/>
                <a:tailEnd type="none" w="med" len="med"/>
              </a:ln>
            </p:spPr>
          </p:sp>
          <p:sp>
            <p:nvSpPr>
              <p:cNvPr id="211" name="Google Shape;211;p32"/>
              <p:cNvSpPr/>
              <p:nvPr/>
            </p:nvSpPr>
            <p:spPr>
              <a:xfrm>
                <a:off x="2374810" y="3625618"/>
                <a:ext cx="157200" cy="453800"/>
              </a:xfrm>
              <a:custGeom>
                <a:avLst/>
                <a:gdLst/>
                <a:ahLst/>
                <a:cxnLst/>
                <a:rect l="l" t="t" r="r" b="b"/>
                <a:pathLst>
                  <a:path w="6288" h="18152" extrusionOk="0">
                    <a:moveTo>
                      <a:pt x="1567" y="6233"/>
                    </a:moveTo>
                    <a:cubicBezTo>
                      <a:pt x="1174" y="6630"/>
                      <a:pt x="510" y="9670"/>
                      <a:pt x="266" y="11296"/>
                    </a:cubicBezTo>
                    <a:cubicBezTo>
                      <a:pt x="22" y="12922"/>
                      <a:pt x="-101" y="14846"/>
                      <a:pt x="102" y="15988"/>
                    </a:cubicBezTo>
                    <a:cubicBezTo>
                      <a:pt x="305" y="17130"/>
                      <a:pt x="712" y="18060"/>
                      <a:pt x="1484" y="18146"/>
                    </a:cubicBezTo>
                    <a:cubicBezTo>
                      <a:pt x="2256" y="18233"/>
                      <a:pt x="4181" y="17264"/>
                      <a:pt x="4736" y="16507"/>
                    </a:cubicBezTo>
                    <a:cubicBezTo>
                      <a:pt x="5292" y="15750"/>
                      <a:pt x="4804" y="14809"/>
                      <a:pt x="4817" y="13605"/>
                    </a:cubicBezTo>
                    <a:cubicBezTo>
                      <a:pt x="4831" y="12402"/>
                      <a:pt x="4572" y="10650"/>
                      <a:pt x="4817" y="9286"/>
                    </a:cubicBezTo>
                    <a:cubicBezTo>
                      <a:pt x="5062" y="7922"/>
                      <a:pt x="6315" y="6054"/>
                      <a:pt x="6288" y="5421"/>
                    </a:cubicBezTo>
                    <a:cubicBezTo>
                      <a:pt x="6261" y="4788"/>
                      <a:pt x="4831" y="6386"/>
                      <a:pt x="4656" y="5489"/>
                    </a:cubicBezTo>
                    <a:cubicBezTo>
                      <a:pt x="4481" y="4592"/>
                      <a:pt x="5386" y="-494"/>
                      <a:pt x="5237" y="39"/>
                    </a:cubicBezTo>
                    <a:cubicBezTo>
                      <a:pt x="5088" y="573"/>
                      <a:pt x="4198" y="7211"/>
                      <a:pt x="3762" y="8690"/>
                    </a:cubicBezTo>
                    <a:cubicBezTo>
                      <a:pt x="3326" y="10169"/>
                      <a:pt x="2988" y="9325"/>
                      <a:pt x="2622" y="8915"/>
                    </a:cubicBezTo>
                    <a:cubicBezTo>
                      <a:pt x="2256" y="8506"/>
                      <a:pt x="1960" y="5836"/>
                      <a:pt x="1567" y="6233"/>
                    </a:cubicBezTo>
                    <a:close/>
                  </a:path>
                </a:pathLst>
              </a:custGeom>
              <a:solidFill>
                <a:srgbClr val="F1C232"/>
              </a:solidFill>
              <a:ln w="9525" cap="flat" cmpd="sng">
                <a:solidFill>
                  <a:srgbClr val="F1C232"/>
                </a:solidFill>
                <a:prstDash val="solid"/>
                <a:round/>
                <a:headEnd type="none" w="med" len="med"/>
                <a:tailEnd type="none" w="med" len="med"/>
              </a:ln>
            </p:spPr>
          </p:sp>
          <p:sp>
            <p:nvSpPr>
              <p:cNvPr id="212" name="Google Shape;212;p32"/>
              <p:cNvSpPr/>
              <p:nvPr/>
            </p:nvSpPr>
            <p:spPr>
              <a:xfrm rot="2301843">
                <a:off x="2235203" y="4031247"/>
                <a:ext cx="326751" cy="77307"/>
              </a:xfrm>
              <a:prstGeom prst="rect">
                <a:avLst/>
              </a:prstGeom>
              <a:solidFill>
                <a:srgbClr val="43330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3471388" y="3270200"/>
                <a:ext cx="113700" cy="2505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3587263" y="3351750"/>
                <a:ext cx="45000" cy="3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4063638" y="3454750"/>
                <a:ext cx="25800" cy="660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3986388" y="3486925"/>
                <a:ext cx="180300" cy="3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3756838" y="3454750"/>
                <a:ext cx="25800" cy="660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3679588" y="3486925"/>
                <a:ext cx="180300" cy="3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688525" y="3567900"/>
                <a:ext cx="214500" cy="759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5797063" y="3504150"/>
                <a:ext cx="45000" cy="3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635263" y="3504150"/>
                <a:ext cx="45000" cy="366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2"/>
              <p:cNvCxnSpPr>
                <a:endCxn id="219" idx="0"/>
              </p:cNvCxnSpPr>
              <p:nvPr/>
            </p:nvCxnSpPr>
            <p:spPr>
              <a:xfrm>
                <a:off x="5089875" y="3561900"/>
                <a:ext cx="705900" cy="6000"/>
              </a:xfrm>
              <a:prstGeom prst="straightConnector1">
                <a:avLst/>
              </a:prstGeom>
              <a:noFill/>
              <a:ln w="9525" cap="flat" cmpd="sng">
                <a:solidFill>
                  <a:srgbClr val="999999"/>
                </a:solidFill>
                <a:prstDash val="solid"/>
                <a:round/>
                <a:headEnd type="none" w="med" len="med"/>
                <a:tailEnd type="none" w="med" len="med"/>
              </a:ln>
            </p:spPr>
          </p:cxnSp>
          <p:cxnSp>
            <p:nvCxnSpPr>
              <p:cNvPr id="223" name="Google Shape;223;p32"/>
              <p:cNvCxnSpPr/>
              <p:nvPr/>
            </p:nvCxnSpPr>
            <p:spPr>
              <a:xfrm>
                <a:off x="5937125" y="3561900"/>
                <a:ext cx="705900" cy="6000"/>
              </a:xfrm>
              <a:prstGeom prst="straightConnector1">
                <a:avLst/>
              </a:prstGeom>
              <a:noFill/>
              <a:ln w="9525" cap="flat" cmpd="sng">
                <a:solidFill>
                  <a:srgbClr val="999999"/>
                </a:solidFill>
                <a:prstDash val="solid"/>
                <a:round/>
                <a:headEnd type="none" w="med" len="med"/>
                <a:tailEnd type="none" w="med" len="med"/>
              </a:ln>
            </p:spPr>
          </p:cxnSp>
          <p:sp>
            <p:nvSpPr>
              <p:cNvPr id="224" name="Google Shape;224;p32"/>
              <p:cNvSpPr/>
              <p:nvPr/>
            </p:nvSpPr>
            <p:spPr>
              <a:xfrm>
                <a:off x="6544750" y="3567900"/>
                <a:ext cx="214500" cy="759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4531950" y="4720775"/>
                <a:ext cx="64500" cy="5151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4531950" y="5302250"/>
                <a:ext cx="64500" cy="5151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3881775" y="4578075"/>
                <a:ext cx="119075" cy="50425"/>
              </a:xfrm>
              <a:custGeom>
                <a:avLst/>
                <a:gdLst/>
                <a:ahLst/>
                <a:cxnLst/>
                <a:rect l="l" t="t" r="r" b="b"/>
                <a:pathLst>
                  <a:path w="4763" h="2017" extrusionOk="0">
                    <a:moveTo>
                      <a:pt x="0" y="687"/>
                    </a:moveTo>
                    <a:lnTo>
                      <a:pt x="0" y="2017"/>
                    </a:lnTo>
                    <a:lnTo>
                      <a:pt x="4677" y="1846"/>
                    </a:lnTo>
                    <a:lnTo>
                      <a:pt x="4763" y="687"/>
                    </a:lnTo>
                    <a:lnTo>
                      <a:pt x="3905" y="0"/>
                    </a:lnTo>
                    <a:lnTo>
                      <a:pt x="1073" y="0"/>
                    </a:lnTo>
                    <a:close/>
                  </a:path>
                </a:pathLst>
              </a:custGeom>
              <a:solidFill>
                <a:srgbClr val="000000"/>
              </a:solidFill>
              <a:ln w="9525" cap="flat" cmpd="sng">
                <a:solidFill>
                  <a:srgbClr val="000000"/>
                </a:solidFill>
                <a:prstDash val="solid"/>
                <a:round/>
                <a:headEnd type="none" w="med" len="med"/>
                <a:tailEnd type="none" w="med" len="med"/>
              </a:ln>
            </p:spPr>
          </p:sp>
          <p:sp>
            <p:nvSpPr>
              <p:cNvPr id="228" name="Google Shape;228;p32"/>
              <p:cNvSpPr/>
              <p:nvPr/>
            </p:nvSpPr>
            <p:spPr>
              <a:xfrm>
                <a:off x="4057250" y="4578075"/>
                <a:ext cx="119075" cy="50425"/>
              </a:xfrm>
              <a:custGeom>
                <a:avLst/>
                <a:gdLst/>
                <a:ahLst/>
                <a:cxnLst/>
                <a:rect l="l" t="t" r="r" b="b"/>
                <a:pathLst>
                  <a:path w="4763" h="2017" extrusionOk="0">
                    <a:moveTo>
                      <a:pt x="0" y="687"/>
                    </a:moveTo>
                    <a:lnTo>
                      <a:pt x="0" y="2017"/>
                    </a:lnTo>
                    <a:lnTo>
                      <a:pt x="4677" y="1846"/>
                    </a:lnTo>
                    <a:lnTo>
                      <a:pt x="4763" y="687"/>
                    </a:lnTo>
                    <a:lnTo>
                      <a:pt x="3905" y="0"/>
                    </a:lnTo>
                    <a:lnTo>
                      <a:pt x="1073" y="0"/>
                    </a:lnTo>
                    <a:close/>
                  </a:path>
                </a:pathLst>
              </a:custGeom>
              <a:solidFill>
                <a:srgbClr val="000000"/>
              </a:solidFill>
              <a:ln w="9525" cap="flat" cmpd="sng">
                <a:solidFill>
                  <a:srgbClr val="000000"/>
                </a:solidFill>
                <a:prstDash val="solid"/>
                <a:round/>
                <a:headEnd type="none" w="med" len="med"/>
                <a:tailEnd type="none" w="med" len="med"/>
              </a:ln>
            </p:spPr>
          </p:sp>
          <p:sp>
            <p:nvSpPr>
              <p:cNvPr id="229" name="Google Shape;229;p32"/>
              <p:cNvSpPr/>
              <p:nvPr/>
            </p:nvSpPr>
            <p:spPr>
              <a:xfrm>
                <a:off x="7087625" y="4480325"/>
                <a:ext cx="356100" cy="1244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121925" y="451155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288275" y="451155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121925" y="464250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288275" y="464250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121925" y="476595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288275" y="476595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121925" y="488940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288275" y="488940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121925" y="5012838"/>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88275" y="5010700"/>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21925" y="5125013"/>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288275" y="5125013"/>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21925" y="5360613"/>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288275" y="5360625"/>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7121925" y="5476525"/>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7288275" y="5476525"/>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7121925" y="5599975"/>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7288275" y="5599975"/>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7121925" y="5242813"/>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288275" y="5242813"/>
                <a:ext cx="129900" cy="91200"/>
              </a:xfrm>
              <a:prstGeom prst="rect">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7510325" y="4601650"/>
                <a:ext cx="103000" cy="991375"/>
              </a:xfrm>
              <a:custGeom>
                <a:avLst/>
                <a:gdLst/>
                <a:ahLst/>
                <a:cxnLst/>
                <a:rect l="l" t="t" r="r" b="b"/>
                <a:pathLst>
                  <a:path w="4120" h="39655" extrusionOk="0">
                    <a:moveTo>
                      <a:pt x="4120" y="0"/>
                    </a:moveTo>
                    <a:lnTo>
                      <a:pt x="0" y="11117"/>
                    </a:lnTo>
                    <a:lnTo>
                      <a:pt x="0" y="27253"/>
                    </a:lnTo>
                    <a:lnTo>
                      <a:pt x="4120" y="39655"/>
                    </a:lnTo>
                    <a:close/>
                  </a:path>
                </a:pathLst>
              </a:custGeom>
              <a:solidFill>
                <a:srgbClr val="666666"/>
              </a:solidFill>
              <a:ln w="9525" cap="flat" cmpd="sng">
                <a:solidFill>
                  <a:srgbClr val="000000"/>
                </a:solidFill>
                <a:prstDash val="solid"/>
                <a:round/>
                <a:headEnd type="none" w="med" len="med"/>
                <a:tailEnd type="none" w="med" len="med"/>
              </a:ln>
            </p:spPr>
          </p:sp>
          <p:sp>
            <p:nvSpPr>
              <p:cNvPr id="251" name="Google Shape;251;p32"/>
              <p:cNvSpPr/>
              <p:nvPr/>
            </p:nvSpPr>
            <p:spPr>
              <a:xfrm>
                <a:off x="7566125" y="4888150"/>
                <a:ext cx="51500" cy="454900"/>
              </a:xfrm>
              <a:custGeom>
                <a:avLst/>
                <a:gdLst/>
                <a:ahLst/>
                <a:cxnLst/>
                <a:rect l="l" t="t" r="r" b="b"/>
                <a:pathLst>
                  <a:path w="2060" h="18196" extrusionOk="0">
                    <a:moveTo>
                      <a:pt x="2060" y="0"/>
                    </a:moveTo>
                    <a:lnTo>
                      <a:pt x="0" y="4807"/>
                    </a:lnTo>
                    <a:lnTo>
                      <a:pt x="171" y="14248"/>
                    </a:lnTo>
                    <a:lnTo>
                      <a:pt x="2060" y="18196"/>
                    </a:lnTo>
                    <a:close/>
                  </a:path>
                </a:pathLst>
              </a:custGeom>
              <a:solidFill>
                <a:srgbClr val="FFF2CC"/>
              </a:solidFill>
              <a:ln w="9525" cap="flat" cmpd="sng">
                <a:solidFill>
                  <a:srgbClr val="000000"/>
                </a:solidFill>
                <a:prstDash val="solid"/>
                <a:round/>
                <a:headEnd type="none" w="med" len="med"/>
                <a:tailEnd type="none" w="med" len="med"/>
              </a:ln>
            </p:spPr>
          </p:sp>
          <p:sp>
            <p:nvSpPr>
              <p:cNvPr id="252" name="Google Shape;252;p32"/>
              <p:cNvSpPr txBox="1"/>
              <p:nvPr/>
            </p:nvSpPr>
            <p:spPr>
              <a:xfrm rot="-5400000">
                <a:off x="156358" y="2300845"/>
                <a:ext cx="3451800" cy="85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Amatic SC"/>
                    <a:ea typeface="Amatic SC"/>
                    <a:cs typeface="Amatic SC"/>
                    <a:sym typeface="Amatic SC"/>
                  </a:rPr>
                  <a:t>Fireplace</a:t>
                </a:r>
                <a:endParaRPr sz="1500">
                  <a:latin typeface="Amatic SC"/>
                  <a:ea typeface="Amatic SC"/>
                  <a:cs typeface="Amatic SC"/>
                  <a:sym typeface="Amatic SC"/>
                </a:endParaRPr>
              </a:p>
            </p:txBody>
          </p:sp>
          <p:sp>
            <p:nvSpPr>
              <p:cNvPr id="253" name="Google Shape;253;p32"/>
              <p:cNvSpPr txBox="1"/>
              <p:nvPr/>
            </p:nvSpPr>
            <p:spPr>
              <a:xfrm rot="-5400000">
                <a:off x="1887700" y="2821824"/>
                <a:ext cx="2568600" cy="89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matic SC"/>
                    <a:ea typeface="Amatic SC"/>
                    <a:cs typeface="Amatic SC"/>
                    <a:sym typeface="Amatic SC"/>
                  </a:rPr>
                  <a:t>Kitchen</a:t>
                </a:r>
                <a:endParaRPr sz="1600">
                  <a:latin typeface="Amatic SC"/>
                  <a:ea typeface="Amatic SC"/>
                  <a:cs typeface="Amatic SC"/>
                  <a:sym typeface="Amatic SC"/>
                </a:endParaRPr>
              </a:p>
            </p:txBody>
          </p:sp>
          <p:sp>
            <p:nvSpPr>
              <p:cNvPr id="254" name="Google Shape;254;p32"/>
              <p:cNvSpPr txBox="1"/>
              <p:nvPr/>
            </p:nvSpPr>
            <p:spPr>
              <a:xfrm rot="-5398936">
                <a:off x="3882339" y="3041985"/>
                <a:ext cx="1937700" cy="89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matic SC"/>
                    <a:ea typeface="Amatic SC"/>
                    <a:cs typeface="Amatic SC"/>
                    <a:sym typeface="Amatic SC"/>
                  </a:rPr>
                  <a:t>Dryer</a:t>
                </a:r>
                <a:endParaRPr sz="1600">
                  <a:latin typeface="Amatic SC"/>
                  <a:ea typeface="Amatic SC"/>
                  <a:cs typeface="Amatic SC"/>
                  <a:sym typeface="Amatic SC"/>
                </a:endParaRPr>
              </a:p>
            </p:txBody>
          </p:sp>
          <p:sp>
            <p:nvSpPr>
              <p:cNvPr id="255" name="Google Shape;255;p32"/>
              <p:cNvSpPr txBox="1"/>
              <p:nvPr/>
            </p:nvSpPr>
            <p:spPr>
              <a:xfrm rot="-5401259">
                <a:off x="1503751" y="3415397"/>
                <a:ext cx="4095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Amatic SC"/>
                    <a:ea typeface="Amatic SC"/>
                    <a:cs typeface="Amatic SC"/>
                    <a:sym typeface="Amatic SC"/>
                  </a:rPr>
                  <a:t>Furnace</a:t>
                </a:r>
                <a:endParaRPr sz="1700">
                  <a:latin typeface="Amatic SC"/>
                  <a:ea typeface="Amatic SC"/>
                  <a:cs typeface="Amatic SC"/>
                  <a:sym typeface="Amatic SC"/>
                </a:endParaRPr>
              </a:p>
            </p:txBody>
          </p:sp>
          <p:sp>
            <p:nvSpPr>
              <p:cNvPr id="256" name="Google Shape;256;p32"/>
              <p:cNvSpPr txBox="1"/>
              <p:nvPr/>
            </p:nvSpPr>
            <p:spPr>
              <a:xfrm rot="-5402358">
                <a:off x="7463330" y="4656865"/>
                <a:ext cx="874800" cy="89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matic SC"/>
                    <a:ea typeface="Amatic SC"/>
                    <a:cs typeface="Amatic SC"/>
                    <a:sym typeface="Amatic SC"/>
                  </a:rPr>
                  <a:t>AC</a:t>
                </a:r>
                <a:endParaRPr sz="1600">
                  <a:latin typeface="Amatic SC"/>
                  <a:ea typeface="Amatic SC"/>
                  <a:cs typeface="Amatic SC"/>
                  <a:sym typeface="Amatic SC"/>
                </a:endParaRPr>
              </a:p>
            </p:txBody>
          </p:sp>
        </p:grpSp>
        <p:sp>
          <p:nvSpPr>
            <p:cNvPr id="257" name="Google Shape;257;p32"/>
            <p:cNvSpPr txBox="1"/>
            <p:nvPr/>
          </p:nvSpPr>
          <p:spPr>
            <a:xfrm rot="-5400725">
              <a:off x="4658090" y="4413812"/>
              <a:ext cx="1422900" cy="143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Amatic SC"/>
                  <a:ea typeface="Amatic SC"/>
                  <a:cs typeface="Amatic SC"/>
                  <a:sym typeface="Amatic SC"/>
                </a:rPr>
                <a:t> </a:t>
              </a:r>
              <a:r>
                <a:rPr lang="en" sz="1600">
                  <a:latin typeface="Amatic SC"/>
                  <a:ea typeface="Amatic SC"/>
                  <a:cs typeface="Amatic SC"/>
                  <a:sym typeface="Amatic SC"/>
                </a:rPr>
                <a:t>Water </a:t>
              </a:r>
              <a:endParaRPr sz="1600">
                <a:latin typeface="Amatic SC"/>
                <a:ea typeface="Amatic SC"/>
                <a:cs typeface="Amatic SC"/>
                <a:sym typeface="Amatic SC"/>
              </a:endParaRPr>
            </a:p>
            <a:p>
              <a:pPr marL="0" lvl="0" indent="0" algn="l" rtl="0">
                <a:spcBef>
                  <a:spcPts val="0"/>
                </a:spcBef>
                <a:spcAft>
                  <a:spcPts val="0"/>
                </a:spcAft>
                <a:buNone/>
              </a:pPr>
              <a:r>
                <a:rPr lang="en" sz="1600">
                  <a:latin typeface="Amatic SC"/>
                  <a:ea typeface="Amatic SC"/>
                  <a:cs typeface="Amatic SC"/>
                  <a:sym typeface="Amatic SC"/>
                </a:rPr>
                <a:t>Heater</a:t>
              </a:r>
              <a:endParaRPr sz="1600">
                <a:latin typeface="Amatic SC"/>
                <a:ea typeface="Amatic SC"/>
                <a:cs typeface="Amatic SC"/>
                <a:sym typeface="Amatic SC"/>
              </a:endParaRPr>
            </a:p>
          </p:txBody>
        </p:sp>
        <p:sp>
          <p:nvSpPr>
            <p:cNvPr id="258" name="Google Shape;258;p32"/>
            <p:cNvSpPr/>
            <p:nvPr/>
          </p:nvSpPr>
          <p:spPr>
            <a:xfrm>
              <a:off x="5926101" y="4586400"/>
              <a:ext cx="558000" cy="1218600"/>
            </a:xfrm>
            <a:prstGeom prst="can">
              <a:avLst>
                <a:gd name="adj" fmla="val 25000"/>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32"/>
          <p:cNvSpPr txBox="1"/>
          <p:nvPr/>
        </p:nvSpPr>
        <p:spPr>
          <a:xfrm>
            <a:off x="1047588" y="3297050"/>
            <a:ext cx="6971700" cy="222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a:solidFill>
                  <a:srgbClr val="1E1E1E"/>
                </a:solidFill>
                <a:latin typeface="Roboto Slab"/>
                <a:ea typeface="Roboto Slab"/>
                <a:cs typeface="Roboto Slab"/>
                <a:sym typeface="Roboto Slab"/>
              </a:rPr>
              <a:t>Examples of heat produced by typical household appliances:</a:t>
            </a:r>
            <a:endParaRPr sz="1300">
              <a:solidFill>
                <a:srgbClr val="1E1E1E"/>
              </a:solidFill>
              <a:latin typeface="Roboto Slab"/>
              <a:ea typeface="Roboto Slab"/>
              <a:cs typeface="Roboto Slab"/>
              <a:sym typeface="Roboto Slab"/>
            </a:endParaRPr>
          </a:p>
          <a:p>
            <a:pPr marL="1371600" lvl="0" indent="-311150" algn="l" rtl="0">
              <a:lnSpc>
                <a:spcPct val="115000"/>
              </a:lnSpc>
              <a:spcBef>
                <a:spcPts val="0"/>
              </a:spcBef>
              <a:spcAft>
                <a:spcPts val="0"/>
              </a:spcAft>
              <a:buClr>
                <a:srgbClr val="1E1E1E"/>
              </a:buClr>
              <a:buSzPts val="1300"/>
              <a:buFont typeface="Roboto Slab"/>
              <a:buChar char="●"/>
            </a:pPr>
            <a:r>
              <a:rPr lang="en" sz="1300">
                <a:solidFill>
                  <a:srgbClr val="1E1E1E"/>
                </a:solidFill>
                <a:latin typeface="Roboto Slab"/>
                <a:ea typeface="Roboto Slab"/>
                <a:cs typeface="Roboto Slab"/>
                <a:sym typeface="Roboto Slab"/>
              </a:rPr>
              <a:t>A water heater produces 720 watts for an hour of heat</a:t>
            </a:r>
            <a:endParaRPr sz="1300">
              <a:solidFill>
                <a:srgbClr val="1E1E1E"/>
              </a:solidFill>
              <a:latin typeface="Roboto Slab"/>
              <a:ea typeface="Roboto Slab"/>
              <a:cs typeface="Roboto Slab"/>
              <a:sym typeface="Roboto Slab"/>
            </a:endParaRPr>
          </a:p>
          <a:p>
            <a:pPr marL="1371600" lvl="0" indent="-311150" algn="l" rtl="0">
              <a:lnSpc>
                <a:spcPct val="115000"/>
              </a:lnSpc>
              <a:spcBef>
                <a:spcPts val="0"/>
              </a:spcBef>
              <a:spcAft>
                <a:spcPts val="0"/>
              </a:spcAft>
              <a:buClr>
                <a:srgbClr val="1E1E1E"/>
              </a:buClr>
              <a:buSzPts val="1300"/>
              <a:buFont typeface="Roboto Slab"/>
              <a:buChar char="●"/>
            </a:pPr>
            <a:r>
              <a:rPr lang="en" sz="1300">
                <a:solidFill>
                  <a:srgbClr val="1E1E1E"/>
                </a:solidFill>
                <a:latin typeface="Roboto Slab"/>
                <a:ea typeface="Roboto Slab"/>
                <a:cs typeface="Roboto Slab"/>
                <a:sym typeface="Roboto Slab"/>
              </a:rPr>
              <a:t>A dryer produces 2.1 kw hour of heat</a:t>
            </a:r>
            <a:endParaRPr sz="1300">
              <a:solidFill>
                <a:srgbClr val="1E1E1E"/>
              </a:solidFill>
              <a:latin typeface="Roboto Slab"/>
              <a:ea typeface="Roboto Slab"/>
              <a:cs typeface="Roboto Slab"/>
              <a:sym typeface="Roboto Slab"/>
            </a:endParaRPr>
          </a:p>
          <a:p>
            <a:pPr marL="1371600" lvl="0" indent="-311150" algn="l" rtl="0">
              <a:lnSpc>
                <a:spcPct val="115000"/>
              </a:lnSpc>
              <a:spcBef>
                <a:spcPts val="0"/>
              </a:spcBef>
              <a:spcAft>
                <a:spcPts val="0"/>
              </a:spcAft>
              <a:buClr>
                <a:srgbClr val="1E1E1E"/>
              </a:buClr>
              <a:buSzPts val="1300"/>
              <a:buFont typeface="Roboto Slab"/>
              <a:buChar char="●"/>
            </a:pPr>
            <a:r>
              <a:rPr lang="en" sz="1300">
                <a:solidFill>
                  <a:srgbClr val="1E1E1E"/>
                </a:solidFill>
                <a:latin typeface="Roboto Slab"/>
                <a:ea typeface="Roboto Slab"/>
                <a:cs typeface="Roboto Slab"/>
                <a:sym typeface="Roboto Slab"/>
              </a:rPr>
              <a:t>A stove produces 3.0 kw hour of heat *</a:t>
            </a:r>
            <a:endParaRPr sz="1300">
              <a:solidFill>
                <a:srgbClr val="1E1E1E"/>
              </a:solidFill>
              <a:latin typeface="Roboto Slab"/>
              <a:ea typeface="Roboto Slab"/>
              <a:cs typeface="Roboto Slab"/>
              <a:sym typeface="Roboto Slab"/>
            </a:endParaRPr>
          </a:p>
          <a:p>
            <a:pPr marL="1371600" lvl="0" indent="-311150" algn="l" rtl="0">
              <a:lnSpc>
                <a:spcPct val="115000"/>
              </a:lnSpc>
              <a:spcBef>
                <a:spcPts val="0"/>
              </a:spcBef>
              <a:spcAft>
                <a:spcPts val="0"/>
              </a:spcAft>
              <a:buClr>
                <a:srgbClr val="1E1E1E"/>
              </a:buClr>
              <a:buSzPts val="1300"/>
              <a:buFont typeface="Roboto Slab"/>
              <a:buChar char="●"/>
            </a:pPr>
            <a:r>
              <a:rPr lang="en" sz="1300">
                <a:solidFill>
                  <a:srgbClr val="1E1E1E"/>
                </a:solidFill>
                <a:latin typeface="Roboto Slab"/>
                <a:ea typeface="Roboto Slab"/>
                <a:cs typeface="Roboto Slab"/>
                <a:sym typeface="Roboto Slab"/>
              </a:rPr>
              <a:t>A furnace produces 5.5 kw hour of heat**</a:t>
            </a:r>
            <a:endParaRPr sz="1300">
              <a:solidFill>
                <a:srgbClr val="1E1E1E"/>
              </a:solidFill>
              <a:latin typeface="Roboto Slab"/>
              <a:ea typeface="Roboto Slab"/>
              <a:cs typeface="Roboto Slab"/>
              <a:sym typeface="Roboto Slab"/>
            </a:endParaRPr>
          </a:p>
          <a:p>
            <a:pPr marL="457200" lvl="0" indent="0" algn="l" rtl="0">
              <a:lnSpc>
                <a:spcPct val="115000"/>
              </a:lnSpc>
              <a:spcBef>
                <a:spcPts val="0"/>
              </a:spcBef>
              <a:spcAft>
                <a:spcPts val="0"/>
              </a:spcAft>
              <a:buNone/>
            </a:pPr>
            <a:endParaRPr sz="1300">
              <a:solidFill>
                <a:srgbClr val="1E1E1E"/>
              </a:solidFill>
              <a:latin typeface="Roboto Slab"/>
              <a:ea typeface="Roboto Slab"/>
              <a:cs typeface="Roboto Slab"/>
              <a:sym typeface="Roboto Slab"/>
            </a:endParaRPr>
          </a:p>
          <a:p>
            <a:pPr marL="1828800" lvl="0" indent="0" algn="l" rtl="0">
              <a:lnSpc>
                <a:spcPct val="115000"/>
              </a:lnSpc>
              <a:spcBef>
                <a:spcPts val="0"/>
              </a:spcBef>
              <a:spcAft>
                <a:spcPts val="0"/>
              </a:spcAft>
              <a:buNone/>
            </a:pPr>
            <a:endParaRPr sz="1300">
              <a:solidFill>
                <a:srgbClr val="1E1E1E"/>
              </a:solidFill>
              <a:highlight>
                <a:schemeClr val="accent6"/>
              </a:highlight>
              <a:latin typeface="Roboto Slab"/>
              <a:ea typeface="Roboto Slab"/>
              <a:cs typeface="Roboto Slab"/>
              <a:sym typeface="Roboto Slab"/>
            </a:endParaRPr>
          </a:p>
          <a:p>
            <a:pPr marL="457200" lvl="0" indent="0" algn="ctr" rtl="0">
              <a:lnSpc>
                <a:spcPct val="115000"/>
              </a:lnSpc>
              <a:spcBef>
                <a:spcPts val="0"/>
              </a:spcBef>
              <a:spcAft>
                <a:spcPts val="0"/>
              </a:spcAft>
              <a:buNone/>
            </a:pPr>
            <a:endParaRPr sz="1300">
              <a:solidFill>
                <a:srgbClr val="1E1E1E"/>
              </a:solidFill>
              <a:latin typeface="Roboto Slab"/>
              <a:ea typeface="Roboto Slab"/>
              <a:cs typeface="Roboto Slab"/>
              <a:sym typeface="Roboto Slab"/>
            </a:endParaRPr>
          </a:p>
          <a:p>
            <a:pPr marL="457200" lvl="0" indent="0" algn="ctr" rtl="0">
              <a:lnSpc>
                <a:spcPct val="115000"/>
              </a:lnSpc>
              <a:spcBef>
                <a:spcPts val="0"/>
              </a:spcBef>
              <a:spcAft>
                <a:spcPts val="0"/>
              </a:spcAft>
              <a:buNone/>
            </a:pPr>
            <a:endParaRPr sz="1300">
              <a:solidFill>
                <a:srgbClr val="1E1E1E"/>
              </a:solidFill>
              <a:latin typeface="Roboto Slab"/>
              <a:ea typeface="Roboto Slab"/>
              <a:cs typeface="Roboto Slab"/>
              <a:sym typeface="Roboto Slab"/>
            </a:endParaRPr>
          </a:p>
        </p:txBody>
      </p:sp>
      <p:sp>
        <p:nvSpPr>
          <p:cNvPr id="260" name="Google Shape;260;p32"/>
          <p:cNvSpPr txBox="1"/>
          <p:nvPr/>
        </p:nvSpPr>
        <p:spPr>
          <a:xfrm>
            <a:off x="469650" y="4563875"/>
            <a:ext cx="8052300" cy="554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200">
                <a:solidFill>
                  <a:srgbClr val="202124"/>
                </a:solidFill>
                <a:highlight>
                  <a:schemeClr val="dk1"/>
                </a:highlight>
                <a:latin typeface="Annie Use Your Telescope"/>
                <a:ea typeface="Annie Use Your Telescope"/>
                <a:cs typeface="Annie Use Your Telescope"/>
                <a:sym typeface="Annie Use Your Telescope"/>
              </a:rPr>
              <a:t>* Stoves these days are typically around </a:t>
            </a:r>
            <a:r>
              <a:rPr lang="en" sz="1200" b="1">
                <a:solidFill>
                  <a:srgbClr val="202124"/>
                </a:solidFill>
                <a:highlight>
                  <a:schemeClr val="dk1"/>
                </a:highlight>
                <a:latin typeface="Annie Use Your Telescope"/>
                <a:ea typeface="Annie Use Your Telescope"/>
                <a:cs typeface="Annie Use Your Telescope"/>
                <a:sym typeface="Annie Use Your Telescope"/>
              </a:rPr>
              <a:t>75-80%</a:t>
            </a:r>
            <a:r>
              <a:rPr lang="en" sz="1200">
                <a:solidFill>
                  <a:srgbClr val="202124"/>
                </a:solidFill>
                <a:highlight>
                  <a:schemeClr val="dk1"/>
                </a:highlight>
                <a:latin typeface="Annie Use Your Telescope"/>
                <a:ea typeface="Annie Use Your Telescope"/>
                <a:cs typeface="Annie Use Your Telescope"/>
                <a:sym typeface="Annie Use Your Telescope"/>
              </a:rPr>
              <a:t> efficient.</a:t>
            </a:r>
            <a:endParaRPr sz="1200">
              <a:solidFill>
                <a:srgbClr val="202124"/>
              </a:solidFill>
              <a:highlight>
                <a:schemeClr val="dk1"/>
              </a:highlight>
              <a:latin typeface="Annie Use Your Telescope"/>
              <a:ea typeface="Annie Use Your Telescope"/>
              <a:cs typeface="Annie Use Your Telescope"/>
              <a:sym typeface="Annie Use Your Telescope"/>
            </a:endParaRPr>
          </a:p>
          <a:p>
            <a:pPr marL="457200" lvl="0" indent="0" algn="l" rtl="0">
              <a:spcBef>
                <a:spcPts val="0"/>
              </a:spcBef>
              <a:spcAft>
                <a:spcPts val="0"/>
              </a:spcAft>
              <a:buNone/>
            </a:pPr>
            <a:r>
              <a:rPr lang="en" sz="1200">
                <a:solidFill>
                  <a:srgbClr val="202124"/>
                </a:solidFill>
                <a:highlight>
                  <a:schemeClr val="dk1"/>
                </a:highlight>
                <a:latin typeface="Annie Use Your Telescope"/>
                <a:ea typeface="Annie Use Your Telescope"/>
                <a:cs typeface="Annie Use Your Telescope"/>
                <a:sym typeface="Annie Use Your Telescope"/>
              </a:rPr>
              <a:t>** Assumes a 50 gallon water heater (according to the DOE most household have water heaters between 20 and 80 gallons)</a:t>
            </a:r>
            <a:endParaRPr>
              <a:latin typeface="Annie Use Your Telescope"/>
              <a:ea typeface="Annie Use Your Telescope"/>
              <a:cs typeface="Annie Use Your Telescope"/>
              <a:sym typeface="Annie Use Your Telescop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35"/>
          <p:cNvSpPr txBox="1">
            <a:spLocks noGrp="1"/>
          </p:cNvSpPr>
          <p:nvPr>
            <p:ph type="ctrTitle" idx="4294967295"/>
          </p:nvPr>
        </p:nvSpPr>
        <p:spPr>
          <a:xfrm>
            <a:off x="2249602" y="-37550"/>
            <a:ext cx="5783400" cy="145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900" b="1">
                <a:solidFill>
                  <a:srgbClr val="1E1E1E"/>
                </a:solidFill>
                <a:latin typeface="Londrina Sketch"/>
                <a:ea typeface="Londrina Sketch"/>
                <a:cs typeface="Londrina Sketch"/>
                <a:sym typeface="Londrina Sketch"/>
              </a:rPr>
              <a:t>Our Solution…</a:t>
            </a:r>
            <a:endParaRPr sz="3900" b="1">
              <a:solidFill>
                <a:srgbClr val="1E1E1E"/>
              </a:solidFill>
              <a:latin typeface="Londrina Sketch"/>
              <a:ea typeface="Londrina Sketch"/>
              <a:cs typeface="Londrina Sketch"/>
              <a:sym typeface="Londrina Sketch"/>
            </a:endParaRPr>
          </a:p>
          <a:p>
            <a:pPr marL="0" lvl="0" indent="0" algn="l" rtl="0">
              <a:spcBef>
                <a:spcPts val="0"/>
              </a:spcBef>
              <a:spcAft>
                <a:spcPts val="0"/>
              </a:spcAft>
              <a:buNone/>
            </a:pPr>
            <a:endParaRPr sz="3400">
              <a:solidFill>
                <a:srgbClr val="1E1E1E"/>
              </a:solidFill>
              <a:latin typeface="Londrina Sketch"/>
              <a:ea typeface="Londrina Sketch"/>
              <a:cs typeface="Londrina Sketch"/>
              <a:sym typeface="Londrina Sketch"/>
            </a:endParaRPr>
          </a:p>
        </p:txBody>
      </p:sp>
      <p:sp>
        <p:nvSpPr>
          <p:cNvPr id="280" name="Google Shape;280;p35"/>
          <p:cNvSpPr txBox="1"/>
          <p:nvPr/>
        </p:nvSpPr>
        <p:spPr>
          <a:xfrm>
            <a:off x="2467500" y="4533163"/>
            <a:ext cx="420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https://inventoryllama.</a:t>
            </a:r>
            <a:r>
              <a:rPr lang="en"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jonahmorgan1</a:t>
            </a:r>
            <a:r>
              <a:rPr lang="en"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.repl.co/</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pic>
        <p:nvPicPr>
          <p:cNvPr id="281" name="Google Shape;281;p35"/>
          <p:cNvPicPr preferRelativeResize="0"/>
          <p:nvPr/>
        </p:nvPicPr>
        <p:blipFill rotWithShape="1">
          <a:blip r:embed="rId4">
            <a:alphaModFix/>
          </a:blip>
          <a:srcRect t="268" b="268"/>
          <a:stretch/>
        </p:blipFill>
        <p:spPr>
          <a:xfrm>
            <a:off x="7947350" y="9"/>
            <a:ext cx="1196650" cy="1190275"/>
          </a:xfrm>
          <a:prstGeom prst="rect">
            <a:avLst/>
          </a:prstGeom>
          <a:noFill/>
          <a:ln>
            <a:noFill/>
          </a:ln>
        </p:spPr>
      </p:pic>
      <p:sp>
        <p:nvSpPr>
          <p:cNvPr id="282" name="Google Shape;282;p35"/>
          <p:cNvSpPr txBox="1">
            <a:spLocks noGrp="1"/>
          </p:cNvSpPr>
          <p:nvPr>
            <p:ph type="body" idx="4294967295"/>
          </p:nvPr>
        </p:nvSpPr>
        <p:spPr>
          <a:xfrm>
            <a:off x="85850" y="1272925"/>
            <a:ext cx="3805200" cy="33468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sz="1500">
                <a:solidFill>
                  <a:schemeClr val="lt1"/>
                </a:solidFill>
                <a:latin typeface="Roboto Slab"/>
                <a:ea typeface="Roboto Slab"/>
                <a:cs typeface="Roboto Slab"/>
                <a:sym typeface="Roboto Slab"/>
              </a:rPr>
              <a:t>Our solution is called</a:t>
            </a:r>
            <a:r>
              <a:rPr lang="en" sz="1100">
                <a:solidFill>
                  <a:srgbClr val="000000"/>
                </a:solidFill>
                <a:highlight>
                  <a:srgbClr val="FFFFFF"/>
                </a:highlight>
                <a:latin typeface="Arial"/>
                <a:ea typeface="Arial"/>
                <a:cs typeface="Arial"/>
                <a:sym typeface="Arial"/>
              </a:rPr>
              <a:t> </a:t>
            </a:r>
            <a:r>
              <a:rPr lang="en" sz="1500">
                <a:solidFill>
                  <a:srgbClr val="000000"/>
                </a:solidFill>
                <a:latin typeface="Roboto Slab"/>
                <a:ea typeface="Roboto Slab"/>
                <a:cs typeface="Roboto Slab"/>
                <a:sym typeface="Roboto Slab"/>
              </a:rPr>
              <a:t>TEGPower+. It uses  </a:t>
            </a:r>
            <a:r>
              <a:rPr lang="en" sz="1500">
                <a:solidFill>
                  <a:srgbClr val="000000"/>
                </a:solidFill>
                <a:highlight>
                  <a:srgbClr val="FFFFFF"/>
                </a:highlight>
                <a:latin typeface="Roboto Slab"/>
                <a:ea typeface="Roboto Slab"/>
                <a:cs typeface="Roboto Slab"/>
                <a:sym typeface="Roboto Slab"/>
              </a:rPr>
              <a:t>thermoelectric generators (TEGs)  to create electricity out of waste heat generated from both residential and commercial clothes dryers. It works by positioning tegs on the outside of a dryer duct insert so that the TEGs are able to be heated by the air traveling through the duct. As the electrons on the cold side of the TEG are heated, electricity is generated and stored in a battery for later use.</a:t>
            </a:r>
            <a:endParaRPr sz="1500">
              <a:solidFill>
                <a:schemeClr val="lt1"/>
              </a:solidFill>
              <a:latin typeface="Roboto Slab"/>
              <a:ea typeface="Roboto Slab"/>
              <a:cs typeface="Roboto Slab"/>
              <a:sym typeface="Roboto Slab"/>
            </a:endParaRPr>
          </a:p>
        </p:txBody>
      </p:sp>
      <p:pic>
        <p:nvPicPr>
          <p:cNvPr id="283" name="Google Shape;283;p35"/>
          <p:cNvPicPr preferRelativeResize="0"/>
          <p:nvPr/>
        </p:nvPicPr>
        <p:blipFill rotWithShape="1">
          <a:blip r:embed="rId5">
            <a:alphaModFix/>
          </a:blip>
          <a:srcRect/>
          <a:stretch/>
        </p:blipFill>
        <p:spPr>
          <a:xfrm>
            <a:off x="3546200" y="973150"/>
            <a:ext cx="5584475" cy="2831699"/>
          </a:xfrm>
          <a:prstGeom prst="rect">
            <a:avLst/>
          </a:prstGeom>
          <a:noFill/>
          <a:ln>
            <a:noFill/>
          </a:ln>
        </p:spPr>
      </p:pic>
      <p:sp>
        <p:nvSpPr>
          <p:cNvPr id="284" name="Google Shape;284;p35"/>
          <p:cNvSpPr txBox="1"/>
          <p:nvPr/>
        </p:nvSpPr>
        <p:spPr>
          <a:xfrm>
            <a:off x="5651325" y="3557125"/>
            <a:ext cx="3104700" cy="131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202124"/>
                </a:solidFill>
                <a:highlight>
                  <a:schemeClr val="dk1"/>
                </a:highlight>
                <a:latin typeface="Roboto"/>
                <a:ea typeface="Roboto"/>
                <a:cs typeface="Roboto"/>
                <a:sym typeface="Roboto"/>
              </a:rPr>
              <a:t>Materials in the TEG:</a:t>
            </a:r>
            <a:endParaRPr sz="1050">
              <a:solidFill>
                <a:srgbClr val="202124"/>
              </a:solidFill>
              <a:highlight>
                <a:schemeClr val="dk1"/>
              </a:highlight>
              <a:latin typeface="Roboto"/>
              <a:ea typeface="Roboto"/>
              <a:cs typeface="Roboto"/>
              <a:sym typeface="Roboto"/>
            </a:endParaRPr>
          </a:p>
          <a:p>
            <a:pPr marL="0" lvl="0" indent="0" algn="l" rtl="0">
              <a:spcBef>
                <a:spcPts val="0"/>
              </a:spcBef>
              <a:spcAft>
                <a:spcPts val="0"/>
              </a:spcAft>
              <a:buNone/>
            </a:pPr>
            <a:r>
              <a:rPr lang="en" sz="1050">
                <a:solidFill>
                  <a:srgbClr val="202124"/>
                </a:solidFill>
                <a:highlight>
                  <a:schemeClr val="dk1"/>
                </a:highlight>
                <a:latin typeface="Roboto"/>
                <a:ea typeface="Roboto"/>
                <a:cs typeface="Roboto"/>
                <a:sym typeface="Roboto"/>
              </a:rPr>
              <a:t>Bismuth Telluride Lead telluride, or silicon germanium.</a:t>
            </a:r>
            <a:endParaRPr sz="1050">
              <a:solidFill>
                <a:srgbClr val="202124"/>
              </a:solidFill>
              <a:highlight>
                <a:schemeClr val="dk1"/>
              </a:highlight>
              <a:latin typeface="Roboto"/>
              <a:ea typeface="Roboto"/>
              <a:cs typeface="Roboto"/>
              <a:sym typeface="Roboto"/>
            </a:endParaRPr>
          </a:p>
          <a:p>
            <a:pPr marL="0" lvl="0" indent="0" algn="l" rtl="0">
              <a:spcBef>
                <a:spcPts val="0"/>
              </a:spcBef>
              <a:spcAft>
                <a:spcPts val="0"/>
              </a:spcAft>
              <a:buNone/>
            </a:pPr>
            <a:r>
              <a:rPr lang="en" sz="1050">
                <a:solidFill>
                  <a:srgbClr val="202124"/>
                </a:solidFill>
                <a:highlight>
                  <a:schemeClr val="dk1"/>
                </a:highlight>
                <a:latin typeface="Roboto"/>
                <a:ea typeface="Roboto"/>
                <a:cs typeface="Roboto"/>
                <a:sym typeface="Roboto"/>
              </a:rPr>
              <a:t>Cold side of TEG is made up of anium (SiGe) and the hot side is made up of bismuth (Bi2Te3) telluride, lead telluride (PbTe) and Silicon germanium.</a:t>
            </a:r>
            <a:endParaRPr>
              <a:highlight>
                <a:schemeClr val="dk1"/>
              </a:highlight>
              <a:latin typeface="Roboto"/>
              <a:ea typeface="Roboto"/>
              <a:cs typeface="Roboto"/>
              <a:sym typeface="Roboto"/>
            </a:endParaRPr>
          </a:p>
        </p:txBody>
      </p:sp>
      <p:sp>
        <p:nvSpPr>
          <p:cNvPr id="285" name="Google Shape;285;p35"/>
          <p:cNvSpPr/>
          <p:nvPr/>
        </p:nvSpPr>
        <p:spPr>
          <a:xfrm>
            <a:off x="2605650" y="771850"/>
            <a:ext cx="720000" cy="64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grpSp>
        <p:nvGrpSpPr>
          <p:cNvPr id="290" name="Google Shape;290;p36"/>
          <p:cNvGrpSpPr/>
          <p:nvPr/>
        </p:nvGrpSpPr>
        <p:grpSpPr>
          <a:xfrm>
            <a:off x="6925131" y="707622"/>
            <a:ext cx="1761574" cy="1787824"/>
            <a:chOff x="166050" y="2656661"/>
            <a:chExt cx="2024100" cy="1981627"/>
          </a:xfrm>
        </p:grpSpPr>
        <p:pic>
          <p:nvPicPr>
            <p:cNvPr id="291" name="Google Shape;291;p36"/>
            <p:cNvPicPr preferRelativeResize="0"/>
            <p:nvPr/>
          </p:nvPicPr>
          <p:blipFill rotWithShape="1">
            <a:blip r:embed="rId3">
              <a:alphaModFix/>
            </a:blip>
            <a:srcRect l="14355" r="11222"/>
            <a:stretch/>
          </p:blipFill>
          <p:spPr>
            <a:xfrm>
              <a:off x="166050" y="2656661"/>
              <a:ext cx="2024100" cy="1354175"/>
            </a:xfrm>
            <a:prstGeom prst="rect">
              <a:avLst/>
            </a:prstGeom>
            <a:noFill/>
            <a:ln>
              <a:noFill/>
            </a:ln>
          </p:spPr>
        </p:pic>
        <p:sp>
          <p:nvSpPr>
            <p:cNvPr id="292" name="Google Shape;292;p36"/>
            <p:cNvSpPr txBox="1"/>
            <p:nvPr/>
          </p:nvSpPr>
          <p:spPr>
            <a:xfrm>
              <a:off x="166050" y="3972888"/>
              <a:ext cx="2024100" cy="66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Jan 13:</a:t>
              </a:r>
              <a:r>
                <a:rPr lang="en" sz="900">
                  <a:latin typeface="Lato"/>
                  <a:ea typeface="Lato"/>
                  <a:cs typeface="Lato"/>
                  <a:sym typeface="Lato"/>
                </a:rPr>
                <a:t> CAD v1</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The original CAD has 72 TEGs to produce 72 watts.</a:t>
              </a:r>
              <a:endParaRPr sz="900" i="1">
                <a:latin typeface="Lato"/>
                <a:ea typeface="Lato"/>
                <a:cs typeface="Lato"/>
                <a:sym typeface="Lato"/>
              </a:endParaRPr>
            </a:p>
          </p:txBody>
        </p:sp>
      </p:grpSp>
      <p:grpSp>
        <p:nvGrpSpPr>
          <p:cNvPr id="293" name="Google Shape;293;p36"/>
          <p:cNvGrpSpPr/>
          <p:nvPr/>
        </p:nvGrpSpPr>
        <p:grpSpPr>
          <a:xfrm>
            <a:off x="365872" y="3051175"/>
            <a:ext cx="1761563" cy="1808694"/>
            <a:chOff x="2588225" y="2656650"/>
            <a:chExt cx="1937700" cy="2026775"/>
          </a:xfrm>
        </p:grpSpPr>
        <p:pic>
          <p:nvPicPr>
            <p:cNvPr id="294" name="Google Shape;294;p36"/>
            <p:cNvPicPr preferRelativeResize="0"/>
            <p:nvPr/>
          </p:nvPicPr>
          <p:blipFill rotWithShape="1">
            <a:blip r:embed="rId4">
              <a:alphaModFix/>
            </a:blip>
            <a:srcRect l="15106" t="20488" r="21340" b="19443"/>
            <a:stretch/>
          </p:blipFill>
          <p:spPr>
            <a:xfrm>
              <a:off x="2615425" y="2656650"/>
              <a:ext cx="1910400" cy="1354176"/>
            </a:xfrm>
            <a:prstGeom prst="rect">
              <a:avLst/>
            </a:prstGeom>
            <a:noFill/>
            <a:ln>
              <a:noFill/>
            </a:ln>
          </p:spPr>
        </p:pic>
        <p:sp>
          <p:nvSpPr>
            <p:cNvPr id="295" name="Google Shape;295;p36"/>
            <p:cNvSpPr txBox="1"/>
            <p:nvPr/>
          </p:nvSpPr>
          <p:spPr>
            <a:xfrm>
              <a:off x="2588225" y="4010825"/>
              <a:ext cx="1937700" cy="67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Jan 20:</a:t>
              </a:r>
              <a:r>
                <a:rPr lang="en" sz="900">
                  <a:latin typeface="Lato"/>
                  <a:ea typeface="Lato"/>
                  <a:cs typeface="Lato"/>
                  <a:sym typeface="Lato"/>
                </a:rPr>
                <a:t> CAD v2</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Added a trapdoor to remove lint and dust that might pile up.</a:t>
              </a:r>
              <a:endParaRPr sz="900" i="1">
                <a:latin typeface="Lato"/>
                <a:ea typeface="Lato"/>
                <a:cs typeface="Lato"/>
                <a:sym typeface="Lato"/>
              </a:endParaRPr>
            </a:p>
          </p:txBody>
        </p:sp>
      </p:grpSp>
      <p:grpSp>
        <p:nvGrpSpPr>
          <p:cNvPr id="296" name="Google Shape;296;p36"/>
          <p:cNvGrpSpPr/>
          <p:nvPr/>
        </p:nvGrpSpPr>
        <p:grpSpPr>
          <a:xfrm>
            <a:off x="2950674" y="3051175"/>
            <a:ext cx="1671654" cy="1799354"/>
            <a:chOff x="7033763" y="2628513"/>
            <a:chExt cx="1937700" cy="2116638"/>
          </a:xfrm>
        </p:grpSpPr>
        <p:pic>
          <p:nvPicPr>
            <p:cNvPr id="297" name="Google Shape;297;p36"/>
            <p:cNvPicPr preferRelativeResize="0"/>
            <p:nvPr/>
          </p:nvPicPr>
          <p:blipFill rotWithShape="1">
            <a:blip r:embed="rId5">
              <a:alphaModFix/>
            </a:blip>
            <a:srcRect l="24078" t="4657" r="23702" b="6618"/>
            <a:stretch/>
          </p:blipFill>
          <p:spPr>
            <a:xfrm>
              <a:off x="7098650" y="2628513"/>
              <a:ext cx="1807926" cy="1410450"/>
            </a:xfrm>
            <a:prstGeom prst="rect">
              <a:avLst/>
            </a:prstGeom>
            <a:noFill/>
            <a:ln>
              <a:noFill/>
            </a:ln>
          </p:spPr>
        </p:pic>
        <p:sp>
          <p:nvSpPr>
            <p:cNvPr id="298" name="Google Shape;298;p36"/>
            <p:cNvSpPr txBox="1"/>
            <p:nvPr/>
          </p:nvSpPr>
          <p:spPr>
            <a:xfrm>
              <a:off x="7033763" y="4038950"/>
              <a:ext cx="1937700" cy="70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Feb 5:</a:t>
              </a:r>
              <a:r>
                <a:rPr lang="en" sz="900">
                  <a:latin typeface="Lato"/>
                  <a:ea typeface="Lato"/>
                  <a:cs typeface="Lato"/>
                  <a:sym typeface="Lato"/>
                </a:rPr>
                <a:t> CAD v3</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Trapdoor was added again, heat sinks were also added</a:t>
              </a:r>
              <a:endParaRPr sz="900" i="1">
                <a:latin typeface="Lato"/>
                <a:ea typeface="Lato"/>
                <a:cs typeface="Lato"/>
                <a:sym typeface="Lato"/>
              </a:endParaRPr>
            </a:p>
          </p:txBody>
        </p:sp>
      </p:grpSp>
      <p:grpSp>
        <p:nvGrpSpPr>
          <p:cNvPr id="299" name="Google Shape;299;p36"/>
          <p:cNvGrpSpPr/>
          <p:nvPr/>
        </p:nvGrpSpPr>
        <p:grpSpPr>
          <a:xfrm>
            <a:off x="985397" y="710355"/>
            <a:ext cx="1266557" cy="2049033"/>
            <a:chOff x="-814175" y="414463"/>
            <a:chExt cx="1705800" cy="2416313"/>
          </a:xfrm>
        </p:grpSpPr>
        <p:pic>
          <p:nvPicPr>
            <p:cNvPr id="300" name="Google Shape;300;p36"/>
            <p:cNvPicPr preferRelativeResize="0"/>
            <p:nvPr/>
          </p:nvPicPr>
          <p:blipFill>
            <a:blip r:embed="rId6">
              <a:alphaModFix/>
            </a:blip>
            <a:stretch>
              <a:fillRect/>
            </a:stretch>
          </p:blipFill>
          <p:spPr>
            <a:xfrm>
              <a:off x="-645387" y="414463"/>
              <a:ext cx="1368202" cy="1871800"/>
            </a:xfrm>
            <a:prstGeom prst="rect">
              <a:avLst/>
            </a:prstGeom>
            <a:noFill/>
            <a:ln>
              <a:noFill/>
            </a:ln>
          </p:spPr>
        </p:pic>
        <p:sp>
          <p:nvSpPr>
            <p:cNvPr id="301" name="Google Shape;301;p36"/>
            <p:cNvSpPr txBox="1"/>
            <p:nvPr/>
          </p:nvSpPr>
          <p:spPr>
            <a:xfrm>
              <a:off x="-814175" y="2286275"/>
              <a:ext cx="1705800" cy="54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Oct 21:</a:t>
              </a:r>
              <a:r>
                <a:rPr lang="en" sz="900">
                  <a:latin typeface="Lato"/>
                  <a:ea typeface="Lato"/>
                  <a:cs typeface="Lato"/>
                  <a:sym typeface="Lato"/>
                </a:rPr>
                <a:t> LEGO Prototype Plan</a:t>
              </a:r>
              <a:endParaRPr sz="900" i="1">
                <a:latin typeface="Lato"/>
                <a:ea typeface="Lato"/>
                <a:cs typeface="Lato"/>
                <a:sym typeface="Lato"/>
              </a:endParaRPr>
            </a:p>
          </p:txBody>
        </p:sp>
      </p:grpSp>
      <p:pic>
        <p:nvPicPr>
          <p:cNvPr id="302" name="Google Shape;302;p36"/>
          <p:cNvPicPr preferRelativeResize="0"/>
          <p:nvPr/>
        </p:nvPicPr>
        <p:blipFill>
          <a:blip r:embed="rId7">
            <a:alphaModFix/>
          </a:blip>
          <a:stretch>
            <a:fillRect/>
          </a:stretch>
        </p:blipFill>
        <p:spPr>
          <a:xfrm>
            <a:off x="5353875" y="3021660"/>
            <a:ext cx="2024023" cy="1263998"/>
          </a:xfrm>
          <a:prstGeom prst="rect">
            <a:avLst/>
          </a:prstGeom>
          <a:noFill/>
          <a:ln>
            <a:noFill/>
          </a:ln>
        </p:spPr>
      </p:pic>
      <p:grpSp>
        <p:nvGrpSpPr>
          <p:cNvPr id="303" name="Google Shape;303;p36"/>
          <p:cNvGrpSpPr/>
          <p:nvPr/>
        </p:nvGrpSpPr>
        <p:grpSpPr>
          <a:xfrm>
            <a:off x="2602421" y="705145"/>
            <a:ext cx="1319948" cy="2059456"/>
            <a:chOff x="1930987" y="183500"/>
            <a:chExt cx="1705800" cy="2783425"/>
          </a:xfrm>
        </p:grpSpPr>
        <p:pic>
          <p:nvPicPr>
            <p:cNvPr id="304" name="Google Shape;304;p36"/>
            <p:cNvPicPr preferRelativeResize="0"/>
            <p:nvPr/>
          </p:nvPicPr>
          <p:blipFill>
            <a:blip r:embed="rId8">
              <a:alphaModFix/>
            </a:blip>
            <a:stretch>
              <a:fillRect/>
            </a:stretch>
          </p:blipFill>
          <p:spPr>
            <a:xfrm>
              <a:off x="2040213" y="183500"/>
              <a:ext cx="1367244" cy="1815875"/>
            </a:xfrm>
            <a:prstGeom prst="rect">
              <a:avLst/>
            </a:prstGeom>
            <a:noFill/>
            <a:ln>
              <a:noFill/>
            </a:ln>
          </p:spPr>
        </p:pic>
        <p:sp>
          <p:nvSpPr>
            <p:cNvPr id="305" name="Google Shape;305;p36"/>
            <p:cNvSpPr txBox="1"/>
            <p:nvPr/>
          </p:nvSpPr>
          <p:spPr>
            <a:xfrm>
              <a:off x="1930987" y="1968525"/>
              <a:ext cx="1705800" cy="99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Nov 19:</a:t>
              </a:r>
              <a:r>
                <a:rPr lang="en" sz="900">
                  <a:latin typeface="Lato"/>
                  <a:ea typeface="Lato"/>
                  <a:cs typeface="Lato"/>
                  <a:sym typeface="Lato"/>
                </a:rPr>
                <a:t> Prototype v1</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Prototype failed to work, new one was made.</a:t>
              </a:r>
              <a:endParaRPr sz="900" i="1">
                <a:latin typeface="Lato"/>
                <a:ea typeface="Lato"/>
                <a:cs typeface="Lato"/>
                <a:sym typeface="Lato"/>
              </a:endParaRPr>
            </a:p>
          </p:txBody>
        </p:sp>
      </p:grpSp>
      <p:grpSp>
        <p:nvGrpSpPr>
          <p:cNvPr id="306" name="Google Shape;306;p36"/>
          <p:cNvGrpSpPr/>
          <p:nvPr/>
        </p:nvGrpSpPr>
        <p:grpSpPr>
          <a:xfrm>
            <a:off x="4501901" y="707631"/>
            <a:ext cx="1843707" cy="1709237"/>
            <a:chOff x="3974610" y="454300"/>
            <a:chExt cx="2242953" cy="2202625"/>
          </a:xfrm>
        </p:grpSpPr>
        <p:pic>
          <p:nvPicPr>
            <p:cNvPr id="307" name="Google Shape;307;p36"/>
            <p:cNvPicPr preferRelativeResize="0"/>
            <p:nvPr/>
          </p:nvPicPr>
          <p:blipFill rotWithShape="1">
            <a:blip r:embed="rId9">
              <a:alphaModFix/>
            </a:blip>
            <a:srcRect l="2689" t="3744" r="3922" b="16915"/>
            <a:stretch/>
          </p:blipFill>
          <p:spPr>
            <a:xfrm>
              <a:off x="3974610" y="454300"/>
              <a:ext cx="2242951" cy="1429226"/>
            </a:xfrm>
            <a:prstGeom prst="rect">
              <a:avLst/>
            </a:prstGeom>
            <a:noFill/>
            <a:ln>
              <a:noFill/>
            </a:ln>
          </p:spPr>
        </p:pic>
        <p:sp>
          <p:nvSpPr>
            <p:cNvPr id="308" name="Google Shape;308;p36"/>
            <p:cNvSpPr txBox="1"/>
            <p:nvPr/>
          </p:nvSpPr>
          <p:spPr>
            <a:xfrm>
              <a:off x="3974762" y="1883525"/>
              <a:ext cx="2242800" cy="77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Nov 26:</a:t>
              </a:r>
              <a:r>
                <a:rPr lang="en" sz="900">
                  <a:latin typeface="Lato"/>
                  <a:ea typeface="Lato"/>
                  <a:cs typeface="Lato"/>
                  <a:sym typeface="Lato"/>
                </a:rPr>
                <a:t> LEGO Prototype v2</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Working model but not cost-efficient nor reliable.</a:t>
              </a:r>
              <a:endParaRPr sz="900" i="1">
                <a:latin typeface="Lato"/>
                <a:ea typeface="Lato"/>
                <a:cs typeface="Lato"/>
                <a:sym typeface="Lato"/>
              </a:endParaRPr>
            </a:p>
          </p:txBody>
        </p:sp>
      </p:grpSp>
      <p:sp>
        <p:nvSpPr>
          <p:cNvPr id="309" name="Google Shape;309;p36"/>
          <p:cNvSpPr txBox="1"/>
          <p:nvPr/>
        </p:nvSpPr>
        <p:spPr>
          <a:xfrm>
            <a:off x="5058350" y="4332936"/>
            <a:ext cx="2841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Lato"/>
                <a:ea typeface="Lato"/>
                <a:cs typeface="Lato"/>
                <a:sym typeface="Lato"/>
              </a:rPr>
              <a:t>Feb 10:</a:t>
            </a:r>
            <a:r>
              <a:rPr lang="en" sz="900">
                <a:latin typeface="Lato"/>
                <a:ea typeface="Lato"/>
                <a:cs typeface="Lato"/>
                <a:sym typeface="Lato"/>
              </a:rPr>
              <a:t> Final Prototype</a:t>
            </a:r>
            <a:endParaRPr sz="900">
              <a:latin typeface="Lato"/>
              <a:ea typeface="Lato"/>
              <a:cs typeface="Lato"/>
              <a:sym typeface="Lato"/>
            </a:endParaRPr>
          </a:p>
          <a:p>
            <a:pPr marL="0" lvl="0" indent="0" algn="ctr" rtl="0">
              <a:spcBef>
                <a:spcPts val="0"/>
              </a:spcBef>
              <a:spcAft>
                <a:spcPts val="0"/>
              </a:spcAft>
              <a:buNone/>
            </a:pPr>
            <a:r>
              <a:rPr lang="en" sz="900" i="1">
                <a:latin typeface="Lato"/>
                <a:ea typeface="Lato"/>
                <a:cs typeface="Lato"/>
                <a:sym typeface="Lato"/>
              </a:rPr>
              <a:t>Built based off on CAD v3 fully, built with wires. Produces 76 watts from four 19-watt TEGs</a:t>
            </a:r>
            <a:endParaRPr sz="900" i="1">
              <a:latin typeface="Lato"/>
              <a:ea typeface="Lato"/>
              <a:cs typeface="Lato"/>
              <a:sym typeface="Lato"/>
            </a:endParaRPr>
          </a:p>
        </p:txBody>
      </p:sp>
      <p:sp>
        <p:nvSpPr>
          <p:cNvPr id="310" name="Google Shape;310;p36"/>
          <p:cNvSpPr txBox="1"/>
          <p:nvPr/>
        </p:nvSpPr>
        <p:spPr>
          <a:xfrm>
            <a:off x="2597125" y="23350"/>
            <a:ext cx="3477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t>Model/Prototype Iteration</a:t>
            </a:r>
            <a:endParaRPr sz="1800" b="1"/>
          </a:p>
        </p:txBody>
      </p:sp>
      <p:cxnSp>
        <p:nvCxnSpPr>
          <p:cNvPr id="311" name="Google Shape;311;p36"/>
          <p:cNvCxnSpPr/>
          <p:nvPr/>
        </p:nvCxnSpPr>
        <p:spPr>
          <a:xfrm>
            <a:off x="48494" y="608468"/>
            <a:ext cx="9021900" cy="8400"/>
          </a:xfrm>
          <a:prstGeom prst="straightConnector1">
            <a:avLst/>
          </a:prstGeom>
          <a:noFill/>
          <a:ln w="57150" cap="flat" cmpd="sng">
            <a:solidFill>
              <a:srgbClr val="000000"/>
            </a:solidFill>
            <a:prstDash val="solid"/>
            <a:round/>
            <a:headEnd type="none" w="med" len="med"/>
            <a:tailEnd type="none" w="med" len="med"/>
          </a:ln>
        </p:spPr>
      </p:cxnSp>
      <p:cxnSp>
        <p:nvCxnSpPr>
          <p:cNvPr id="312" name="Google Shape;312;p36"/>
          <p:cNvCxnSpPr/>
          <p:nvPr/>
        </p:nvCxnSpPr>
        <p:spPr>
          <a:xfrm rot="10800000">
            <a:off x="5353885" y="51352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3" name="Google Shape;313;p36"/>
          <p:cNvCxnSpPr/>
          <p:nvPr/>
        </p:nvCxnSpPr>
        <p:spPr>
          <a:xfrm rot="10800000">
            <a:off x="3222977" y="51352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4" name="Google Shape;314;p36"/>
          <p:cNvCxnSpPr/>
          <p:nvPr/>
        </p:nvCxnSpPr>
        <p:spPr>
          <a:xfrm rot="10800000">
            <a:off x="1618668" y="51352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5" name="Google Shape;315;p36"/>
          <p:cNvCxnSpPr/>
          <p:nvPr/>
        </p:nvCxnSpPr>
        <p:spPr>
          <a:xfrm rot="10800000">
            <a:off x="7805935" y="51352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6" name="Google Shape;316;p36"/>
          <p:cNvCxnSpPr/>
          <p:nvPr/>
        </p:nvCxnSpPr>
        <p:spPr>
          <a:xfrm rot="10800000" flipH="1">
            <a:off x="65300" y="2929675"/>
            <a:ext cx="8988300" cy="44700"/>
          </a:xfrm>
          <a:prstGeom prst="straightConnector1">
            <a:avLst/>
          </a:prstGeom>
          <a:noFill/>
          <a:ln w="57150" cap="flat" cmpd="sng">
            <a:solidFill>
              <a:srgbClr val="000000"/>
            </a:solidFill>
            <a:prstDash val="solid"/>
            <a:round/>
            <a:headEnd type="none" w="med" len="med"/>
            <a:tailEnd type="none" w="med" len="med"/>
          </a:ln>
        </p:spPr>
      </p:cxnSp>
      <p:cxnSp>
        <p:nvCxnSpPr>
          <p:cNvPr id="317" name="Google Shape;317;p36"/>
          <p:cNvCxnSpPr/>
          <p:nvPr/>
        </p:nvCxnSpPr>
        <p:spPr>
          <a:xfrm rot="10800000">
            <a:off x="3786502" y="285287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8" name="Google Shape;318;p36"/>
          <p:cNvCxnSpPr/>
          <p:nvPr/>
        </p:nvCxnSpPr>
        <p:spPr>
          <a:xfrm rot="10800000">
            <a:off x="1246643" y="2852873"/>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19" name="Google Shape;319;p36"/>
          <p:cNvCxnSpPr/>
          <p:nvPr/>
        </p:nvCxnSpPr>
        <p:spPr>
          <a:xfrm rot="10800000">
            <a:off x="6293905" y="2823348"/>
            <a:ext cx="0" cy="198300"/>
          </a:xfrm>
          <a:prstGeom prst="straightConnector1">
            <a:avLst/>
          </a:prstGeom>
          <a:noFill/>
          <a:ln w="38100" cap="flat" cmpd="sng">
            <a:solidFill>
              <a:srgbClr val="1B212C"/>
            </a:solidFill>
            <a:prstDash val="solid"/>
            <a:round/>
            <a:headEnd type="none" w="med" len="med"/>
            <a:tailEnd type="none" w="med" len="med"/>
          </a:ln>
        </p:spPr>
      </p:cxnSp>
      <p:cxnSp>
        <p:nvCxnSpPr>
          <p:cNvPr id="320" name="Google Shape;320;p36"/>
          <p:cNvCxnSpPr/>
          <p:nvPr/>
        </p:nvCxnSpPr>
        <p:spPr>
          <a:xfrm rot="10800000">
            <a:off x="8321935" y="2823348"/>
            <a:ext cx="0" cy="198300"/>
          </a:xfrm>
          <a:prstGeom prst="straightConnector1">
            <a:avLst/>
          </a:prstGeom>
          <a:noFill/>
          <a:ln w="38100" cap="flat" cmpd="sng">
            <a:solidFill>
              <a:srgbClr val="1B212C"/>
            </a:solidFill>
            <a:prstDash val="solid"/>
            <a:round/>
            <a:headEnd type="none" w="med" len="med"/>
            <a:tailEnd type="none" w="med" len="med"/>
          </a:ln>
        </p:spPr>
      </p:cxnSp>
      <p:sp>
        <p:nvSpPr>
          <p:cNvPr id="321" name="Google Shape;321;p36"/>
          <p:cNvSpPr txBox="1"/>
          <p:nvPr/>
        </p:nvSpPr>
        <p:spPr>
          <a:xfrm>
            <a:off x="8882375" y="-927950"/>
            <a:ext cx="93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Champs</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Feb. 18, 2023</a:t>
            </a:r>
            <a:endParaRPr b="1">
              <a:latin typeface="Roboto"/>
              <a:ea typeface="Roboto"/>
              <a:cs typeface="Roboto"/>
              <a:sym typeface="Roboto"/>
            </a:endParaRPr>
          </a:p>
        </p:txBody>
      </p:sp>
      <p:cxnSp>
        <p:nvCxnSpPr>
          <p:cNvPr id="322" name="Google Shape;322;p36"/>
          <p:cNvCxnSpPr/>
          <p:nvPr/>
        </p:nvCxnSpPr>
        <p:spPr>
          <a:xfrm rot="10800000">
            <a:off x="491743" y="513523"/>
            <a:ext cx="0" cy="198300"/>
          </a:xfrm>
          <a:prstGeom prst="straightConnector1">
            <a:avLst/>
          </a:prstGeom>
          <a:noFill/>
          <a:ln w="38100" cap="flat" cmpd="sng">
            <a:solidFill>
              <a:srgbClr val="1B212C"/>
            </a:solidFill>
            <a:prstDash val="solid"/>
            <a:round/>
            <a:headEnd type="none" w="med" len="med"/>
            <a:tailEnd type="none" w="med" len="med"/>
          </a:ln>
        </p:spPr>
      </p:cxnSp>
      <p:sp>
        <p:nvSpPr>
          <p:cNvPr id="323" name="Google Shape;323;p36"/>
          <p:cNvSpPr txBox="1"/>
          <p:nvPr/>
        </p:nvSpPr>
        <p:spPr>
          <a:xfrm>
            <a:off x="65300" y="805250"/>
            <a:ext cx="993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Roboto"/>
                <a:ea typeface="Roboto"/>
                <a:cs typeface="Roboto"/>
                <a:sym typeface="Roboto"/>
              </a:rPr>
              <a:t>Start of Season</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Aug. 2022</a:t>
            </a:r>
            <a:endParaRPr sz="13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7"/>
        <p:cNvGrpSpPr/>
        <p:nvPr/>
      </p:nvGrpSpPr>
      <p:grpSpPr>
        <a:xfrm>
          <a:off x="0" y="0"/>
          <a:ext cx="0" cy="0"/>
          <a:chOff x="0" y="0"/>
          <a:chExt cx="0" cy="0"/>
        </a:xfrm>
      </p:grpSpPr>
      <p:sp>
        <p:nvSpPr>
          <p:cNvPr id="328" name="Google Shape;328;p37"/>
          <p:cNvSpPr/>
          <p:nvPr/>
        </p:nvSpPr>
        <p:spPr>
          <a:xfrm>
            <a:off x="1377000" y="1875375"/>
            <a:ext cx="5649900" cy="267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9" name="Google Shape;329;p37"/>
          <p:cNvSpPr txBox="1"/>
          <p:nvPr/>
        </p:nvSpPr>
        <p:spPr>
          <a:xfrm>
            <a:off x="1377000" y="2250075"/>
            <a:ext cx="5796600" cy="1289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500" b="1" u="sng">
                <a:solidFill>
                  <a:srgbClr val="202124"/>
                </a:solidFill>
                <a:highlight>
                  <a:srgbClr val="FFFFFF"/>
                </a:highlight>
              </a:rPr>
              <a:t>Creative Commons zero v1.0 Universal License</a:t>
            </a:r>
            <a:r>
              <a:rPr lang="en" sz="1500" b="1">
                <a:solidFill>
                  <a:srgbClr val="202124"/>
                </a:solidFill>
                <a:highlight>
                  <a:srgbClr val="FFFFFF"/>
                </a:highlight>
              </a:rPr>
              <a:t> </a:t>
            </a:r>
            <a:endParaRPr sz="1500" b="1"/>
          </a:p>
          <a:p>
            <a:pPr marL="0" lvl="0" indent="0" algn="l" rtl="0">
              <a:lnSpc>
                <a:spcPct val="115000"/>
              </a:lnSpc>
              <a:spcBef>
                <a:spcPts val="1200"/>
              </a:spcBef>
              <a:spcAft>
                <a:spcPts val="1200"/>
              </a:spcAft>
              <a:buNone/>
            </a:pPr>
            <a:r>
              <a:rPr lang="en" sz="1000" b="1"/>
              <a:t>The Creative Commons CC0 Public Domain Dedication waives copyright interest in a work you've created and dedicates it to the world-wide public domain. Use CC0 to opt out of copyright entirely and ensure your work has the widest reach. As with the Unlicense and typical software licenses, CC0 disclaims warranties. CC0 is very similar to the Unlicense.</a:t>
            </a:r>
            <a:endParaRPr sz="1300" b="1"/>
          </a:p>
        </p:txBody>
      </p:sp>
      <p:pic>
        <p:nvPicPr>
          <p:cNvPr id="330" name="Google Shape;330;p37"/>
          <p:cNvPicPr preferRelativeResize="0"/>
          <p:nvPr/>
        </p:nvPicPr>
        <p:blipFill>
          <a:blip r:embed="rId3">
            <a:alphaModFix/>
          </a:blip>
          <a:stretch>
            <a:fillRect/>
          </a:stretch>
        </p:blipFill>
        <p:spPr>
          <a:xfrm>
            <a:off x="2799746" y="427575"/>
            <a:ext cx="2590152" cy="1346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sp>
        <p:nvSpPr>
          <p:cNvPr id="342" name="Google Shape;342;p39"/>
          <p:cNvSpPr txBox="1"/>
          <p:nvPr/>
        </p:nvSpPr>
        <p:spPr>
          <a:xfrm>
            <a:off x="2031475" y="383950"/>
            <a:ext cx="6825300" cy="954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Londrina Sketch"/>
                <a:ea typeface="Londrina Sketch"/>
                <a:cs typeface="Londrina Sketch"/>
                <a:sym typeface="Londrina Sketch"/>
              </a:rPr>
              <a:t>Prototype of a Customized TEGPower+ Version</a:t>
            </a:r>
            <a:endParaRPr sz="2500" b="1">
              <a:latin typeface="Londrina Sketch"/>
              <a:ea typeface="Londrina Sketch"/>
              <a:cs typeface="Londrina Sketch"/>
              <a:sym typeface="Londrina Sketch"/>
            </a:endParaRPr>
          </a:p>
          <a:p>
            <a:pPr marL="0" lvl="0" indent="0" algn="ctr" rtl="0">
              <a:spcBef>
                <a:spcPts val="0"/>
              </a:spcBef>
              <a:spcAft>
                <a:spcPts val="0"/>
              </a:spcAft>
              <a:buNone/>
            </a:pPr>
            <a:r>
              <a:rPr lang="en" sz="2500" b="1">
                <a:latin typeface="Londrina Sketch"/>
                <a:ea typeface="Londrina Sketch"/>
                <a:cs typeface="Londrina Sketch"/>
                <a:sym typeface="Londrina Sketch"/>
              </a:rPr>
              <a:t>(Works On Clothes Dryer Vent)</a:t>
            </a:r>
            <a:endParaRPr sz="2500" b="1">
              <a:latin typeface="Londrina Sketch"/>
              <a:ea typeface="Londrina Sketch"/>
              <a:cs typeface="Londrina Sketch"/>
              <a:sym typeface="Londrina Sketch"/>
            </a:endParaRPr>
          </a:p>
        </p:txBody>
      </p:sp>
      <p:pic>
        <p:nvPicPr>
          <p:cNvPr id="343" name="Google Shape;343;p39"/>
          <p:cNvPicPr preferRelativeResize="0"/>
          <p:nvPr/>
        </p:nvPicPr>
        <p:blipFill rotWithShape="1">
          <a:blip r:embed="rId3">
            <a:alphaModFix/>
          </a:blip>
          <a:srcRect t="268" b="268"/>
          <a:stretch/>
        </p:blipFill>
        <p:spPr>
          <a:xfrm>
            <a:off x="508475" y="182546"/>
            <a:ext cx="1196650" cy="1190275"/>
          </a:xfrm>
          <a:prstGeom prst="rect">
            <a:avLst/>
          </a:prstGeom>
          <a:noFill/>
          <a:ln>
            <a:noFill/>
          </a:ln>
        </p:spPr>
      </p:pic>
      <p:sp>
        <p:nvSpPr>
          <p:cNvPr id="344" name="Google Shape;344;p39"/>
          <p:cNvSpPr txBox="1">
            <a:spLocks noGrp="1"/>
          </p:cNvSpPr>
          <p:nvPr>
            <p:ph type="body" idx="4294967295"/>
          </p:nvPr>
        </p:nvSpPr>
        <p:spPr>
          <a:xfrm>
            <a:off x="4458525" y="1729650"/>
            <a:ext cx="4550700" cy="33468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852"/>
              <a:buNone/>
            </a:pPr>
            <a:r>
              <a:rPr lang="en" sz="1262">
                <a:solidFill>
                  <a:schemeClr val="lt1"/>
                </a:solidFill>
                <a:latin typeface="Roboto Slab"/>
                <a:ea typeface="Roboto Slab"/>
                <a:cs typeface="Roboto Slab"/>
                <a:sym typeface="Roboto Slab"/>
              </a:rPr>
              <a:t>This version of our solution</a:t>
            </a:r>
            <a:r>
              <a:rPr lang="en" sz="1262">
                <a:solidFill>
                  <a:srgbClr val="000000"/>
                </a:solidFill>
                <a:latin typeface="Roboto Slab"/>
                <a:ea typeface="Roboto Slab"/>
                <a:cs typeface="Roboto Slab"/>
                <a:sym typeface="Roboto Slab"/>
              </a:rPr>
              <a:t> uses 6 </a:t>
            </a:r>
            <a:r>
              <a:rPr lang="en" sz="1262">
                <a:solidFill>
                  <a:srgbClr val="000000"/>
                </a:solidFill>
                <a:highlight>
                  <a:srgbClr val="FFFFFF"/>
                </a:highlight>
                <a:latin typeface="Roboto Slab"/>
                <a:ea typeface="Roboto Slab"/>
                <a:cs typeface="Roboto Slab"/>
                <a:sym typeface="Roboto Slab"/>
              </a:rPr>
              <a:t>thermoelectric generators (TEGs) to create electricity out of waste heat generated from clothes dryers. Our solution also includes a box, which is made out of sheet metal, that is surrounded by the TEGs. Then, on top of each TEG, there is a light aluminum heat sink to make the temperature differential higher. The box is also secured in between the dryer vent, to slow down the air flow and to make the TEGs capture more heat. To clean the lint, there is also a trap door located on the bottom of the box to make your cleaning easier. The TEGs start to work when the hot air is blown through the pipe. As the electrons on the cold side of the TEG are heated, electricity is generated and stored in a battery for later use.</a:t>
            </a:r>
            <a:endParaRPr sz="1262">
              <a:solidFill>
                <a:srgbClr val="000000"/>
              </a:solidFill>
              <a:highlight>
                <a:srgbClr val="FFFFFF"/>
              </a:highlight>
              <a:latin typeface="Roboto Slab"/>
              <a:ea typeface="Roboto Slab"/>
              <a:cs typeface="Roboto Slab"/>
              <a:sym typeface="Roboto Slab"/>
            </a:endParaRPr>
          </a:p>
          <a:p>
            <a:pPr marL="0" lvl="0" indent="0" algn="ctr" rtl="0">
              <a:lnSpc>
                <a:spcPct val="95000"/>
              </a:lnSpc>
              <a:spcBef>
                <a:spcPts val="1200"/>
              </a:spcBef>
              <a:spcAft>
                <a:spcPts val="1200"/>
              </a:spcAft>
              <a:buSzPts val="852"/>
              <a:buNone/>
            </a:pPr>
            <a:endParaRPr sz="1262">
              <a:solidFill>
                <a:schemeClr val="lt1"/>
              </a:solidFill>
              <a:latin typeface="Roboto Slab"/>
              <a:ea typeface="Roboto Slab"/>
              <a:cs typeface="Roboto Slab"/>
              <a:sym typeface="Roboto Slab"/>
            </a:endParaRPr>
          </a:p>
        </p:txBody>
      </p:sp>
      <p:pic>
        <p:nvPicPr>
          <p:cNvPr id="345" name="Google Shape;345;p39"/>
          <p:cNvPicPr preferRelativeResize="0"/>
          <p:nvPr/>
        </p:nvPicPr>
        <p:blipFill rotWithShape="1">
          <a:blip r:embed="rId4">
            <a:alphaModFix/>
          </a:blip>
          <a:srcRect l="31581" t="11491" r="27065" b="11996"/>
          <a:stretch/>
        </p:blipFill>
        <p:spPr>
          <a:xfrm>
            <a:off x="769499" y="1729650"/>
            <a:ext cx="3448899" cy="2930249"/>
          </a:xfrm>
          <a:prstGeom prst="rect">
            <a:avLst/>
          </a:prstGeom>
          <a:noFill/>
          <a:ln>
            <a:noFill/>
          </a:ln>
        </p:spPr>
      </p:pic>
      <p:sp>
        <p:nvSpPr>
          <p:cNvPr id="346" name="Google Shape;346;p39"/>
          <p:cNvSpPr txBox="1"/>
          <p:nvPr/>
        </p:nvSpPr>
        <p:spPr>
          <a:xfrm>
            <a:off x="1020800" y="4743300"/>
            <a:ext cx="294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CAD Image of what TEGPower+</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0"/>
        <p:cNvGrpSpPr/>
        <p:nvPr/>
      </p:nvGrpSpPr>
      <p:grpSpPr>
        <a:xfrm>
          <a:off x="0" y="0"/>
          <a:ext cx="0" cy="0"/>
          <a:chOff x="0" y="0"/>
          <a:chExt cx="0" cy="0"/>
        </a:xfrm>
      </p:grpSpPr>
      <p:pic>
        <p:nvPicPr>
          <p:cNvPr id="351" name="Google Shape;351;p40"/>
          <p:cNvPicPr preferRelativeResize="0"/>
          <p:nvPr/>
        </p:nvPicPr>
        <p:blipFill>
          <a:blip r:embed="rId3">
            <a:alphaModFix/>
          </a:blip>
          <a:stretch>
            <a:fillRect/>
          </a:stretch>
        </p:blipFill>
        <p:spPr>
          <a:xfrm rot="5400000">
            <a:off x="2255188" y="1539689"/>
            <a:ext cx="2602126" cy="3455949"/>
          </a:xfrm>
          <a:prstGeom prst="rect">
            <a:avLst/>
          </a:prstGeom>
          <a:noFill/>
          <a:ln>
            <a:noFill/>
          </a:ln>
        </p:spPr>
      </p:pic>
      <p:sp>
        <p:nvSpPr>
          <p:cNvPr id="352" name="Google Shape;352;p4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2"/>
                </a:solidFill>
              </a:rPr>
              <a:t>Working Prototype TEGPower+</a:t>
            </a:r>
            <a:endParaRPr>
              <a:solidFill>
                <a:schemeClr val="dk2"/>
              </a:solidFill>
            </a:endParaRPr>
          </a:p>
        </p:txBody>
      </p:sp>
      <p:sp>
        <p:nvSpPr>
          <p:cNvPr id="353" name="Google Shape;353;p4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54" name="Google Shape;354;p40"/>
          <p:cNvSpPr txBox="1"/>
          <p:nvPr/>
        </p:nvSpPr>
        <p:spPr>
          <a:xfrm>
            <a:off x="1933875" y="4753325"/>
            <a:ext cx="46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390" name="Google Shape;390;p4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1" name="Google Shape;391;p44" title="Chart"/>
          <p:cNvPicPr preferRelativeResize="0"/>
          <p:nvPr/>
        </p:nvPicPr>
        <p:blipFill>
          <a:blip r:embed="rId3">
            <a:alphaModFix/>
          </a:blip>
          <a:stretch>
            <a:fillRect/>
          </a:stretch>
        </p:blipFill>
        <p:spPr>
          <a:xfrm>
            <a:off x="1394000" y="1058725"/>
            <a:ext cx="6565724" cy="3438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rot="-5400000">
            <a:off x="-3473475" y="66850"/>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200">
                <a:solidFill>
                  <a:srgbClr val="1E1E1E"/>
                </a:solidFill>
                <a:latin typeface="Londrina Sketch"/>
                <a:ea typeface="Londrina Sketch"/>
                <a:cs typeface="Londrina Sketch"/>
                <a:sym typeface="Londrina Sketch"/>
              </a:rPr>
              <a:t>Experiments:</a:t>
            </a:r>
            <a:endParaRPr sz="6200">
              <a:solidFill>
                <a:srgbClr val="1E1E1E"/>
              </a:solidFill>
              <a:latin typeface="Londrina Sketch"/>
              <a:ea typeface="Londrina Sketch"/>
              <a:cs typeface="Londrina Sketch"/>
              <a:sym typeface="Londrina Sketch"/>
            </a:endParaRPr>
          </a:p>
        </p:txBody>
      </p:sp>
      <p:graphicFrame>
        <p:nvGraphicFramePr>
          <p:cNvPr id="371" name="Google Shape;371;p42"/>
          <p:cNvGraphicFramePr/>
          <p:nvPr/>
        </p:nvGraphicFramePr>
        <p:xfrm>
          <a:off x="2276475" y="212525"/>
          <a:ext cx="6724650" cy="2228850"/>
        </p:xfrm>
        <a:graphic>
          <a:graphicData uri="http://schemas.openxmlformats.org/drawingml/2006/table">
            <a:tbl>
              <a:tblPr>
                <a:noFill/>
                <a:tableStyleId>{70F760FE-86FF-4470-976B-1CFDEF188FA4}</a:tableStyleId>
              </a:tblPr>
              <a:tblGrid>
                <a:gridCol w="1447800">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628775">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tblGrid>
              <a:tr h="247650">
                <a:tc gridSpan="4">
                  <a:txBody>
                    <a:bodyPr/>
                    <a:lstStyle/>
                    <a:p>
                      <a:pPr marL="0" lvl="0" indent="0" algn="ctr" rtl="0">
                        <a:lnSpc>
                          <a:spcPct val="115000"/>
                        </a:lnSpc>
                        <a:spcBef>
                          <a:spcPts val="0"/>
                        </a:spcBef>
                        <a:spcAft>
                          <a:spcPts val="0"/>
                        </a:spcAft>
                        <a:buNone/>
                      </a:pPr>
                      <a:r>
                        <a:rPr lang="en" sz="1100" b="1">
                          <a:solidFill>
                            <a:srgbClr val="FF0000"/>
                          </a:solidFill>
                          <a:latin typeface="Roboto"/>
                          <a:ea typeface="Roboto"/>
                          <a:cs typeface="Roboto"/>
                          <a:sym typeface="Roboto"/>
                        </a:rPr>
                        <a:t>Experiment 1:</a:t>
                      </a:r>
                      <a:r>
                        <a:rPr lang="en" sz="1100" b="1">
                          <a:latin typeface="Roboto"/>
                          <a:ea typeface="Roboto"/>
                          <a:cs typeface="Roboto"/>
                          <a:sym typeface="Roboto"/>
                        </a:rPr>
                        <a:t> Without Heatsink, Ice, or Copper Plate</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7650">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Time(in minutes)</a:t>
                      </a:r>
                      <a:endParaRPr sz="1100" b="1">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Temp1(top outside of duct)</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Temp2(side of duct)</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mV</a:t>
                      </a:r>
                      <a:endParaRPr sz="1100" b="1">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1</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51</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150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69</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3</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170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74</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102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145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114</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155</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 sz="1100">
                          <a:latin typeface="Roboto"/>
                          <a:ea typeface="Roboto"/>
                          <a:cs typeface="Roboto"/>
                          <a:sym typeface="Roboto"/>
                        </a:rPr>
                        <a:t>6</a:t>
                      </a:r>
                      <a:endParaRPr sz="1100">
                        <a:latin typeface="Roboto"/>
                        <a:ea typeface="Roboto"/>
                        <a:cs typeface="Roboto"/>
                        <a:sym typeface="Roboto"/>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97</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122</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160</a:t>
                      </a:r>
                      <a:endParaRPr sz="11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372" name="Google Shape;372;p42" title="Chart"/>
          <p:cNvPicPr preferRelativeResize="0"/>
          <p:nvPr/>
        </p:nvPicPr>
        <p:blipFill>
          <a:blip r:embed="rId3">
            <a:alphaModFix/>
          </a:blip>
          <a:stretch>
            <a:fillRect/>
          </a:stretch>
        </p:blipFill>
        <p:spPr>
          <a:xfrm>
            <a:off x="3724275" y="2536725"/>
            <a:ext cx="4215825" cy="2606776"/>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1134</Words>
  <Application>Microsoft Office PowerPoint</Application>
  <PresentationFormat>On-screen Show (16:9)</PresentationFormat>
  <Paragraphs>273</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Roboto Slab</vt:lpstr>
      <vt:lpstr>Arial</vt:lpstr>
      <vt:lpstr>Comfortaa</vt:lpstr>
      <vt:lpstr>Roboto</vt:lpstr>
      <vt:lpstr>Annie Use Your Telescope</vt:lpstr>
      <vt:lpstr>Amatic SC</vt:lpstr>
      <vt:lpstr>Londrina Sketch</vt:lpstr>
      <vt:lpstr>Lato</vt:lpstr>
      <vt:lpstr>Marina</vt:lpstr>
      <vt:lpstr>The Problem Statement</vt:lpstr>
      <vt:lpstr>PowerPoint Presentation</vt:lpstr>
      <vt:lpstr>Our Solution… </vt:lpstr>
      <vt:lpstr>PowerPoint Presentation</vt:lpstr>
      <vt:lpstr>PowerPoint Presentation</vt:lpstr>
      <vt:lpstr>PowerPoint Presentation</vt:lpstr>
      <vt:lpstr>Working Prototype TEGPower+</vt:lpstr>
      <vt:lpstr>PowerPoint Presentation</vt:lpstr>
      <vt:lpstr>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SuperPowered</dc:title>
  <dc:creator>naomi</dc:creator>
  <cp:lastModifiedBy>N Hoffman</cp:lastModifiedBy>
  <cp:revision>2</cp:revision>
  <dcterms:modified xsi:type="dcterms:W3CDTF">2023-02-18T05:24:19Z</dcterms:modified>
</cp:coreProperties>
</file>